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307" r:id="rId2"/>
    <p:sldId id="258" r:id="rId3"/>
    <p:sldId id="257" r:id="rId4"/>
    <p:sldId id="260" r:id="rId5"/>
    <p:sldId id="281" r:id="rId6"/>
    <p:sldId id="308" r:id="rId7"/>
    <p:sldId id="309" r:id="rId8"/>
    <p:sldId id="316" r:id="rId9"/>
    <p:sldId id="272" r:id="rId10"/>
    <p:sldId id="311" r:id="rId11"/>
    <p:sldId id="318" r:id="rId12"/>
    <p:sldId id="319" r:id="rId13"/>
    <p:sldId id="320" r:id="rId14"/>
    <p:sldId id="321" r:id="rId15"/>
    <p:sldId id="322" r:id="rId16"/>
    <p:sldId id="323" r:id="rId17"/>
    <p:sldId id="265" r:id="rId18"/>
    <p:sldId id="312" r:id="rId19"/>
    <p:sldId id="313" r:id="rId20"/>
    <p:sldId id="314" r:id="rId21"/>
    <p:sldId id="269" r:id="rId22"/>
    <p:sldId id="270" r:id="rId23"/>
    <p:sldId id="315" r:id="rId24"/>
    <p:sldId id="276" r:id="rId25"/>
    <p:sldId id="317" r:id="rId26"/>
    <p:sldId id="280" r:id="rId27"/>
    <p:sldId id="282" r:id="rId28"/>
    <p:sldId id="274" r:id="rId29"/>
    <p:sldId id="324" r:id="rId30"/>
    <p:sldId id="285" r:id="rId31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DM Serif Display" panose="020B0604020202020204" charset="0"/>
      <p:regular r:id="rId37"/>
      <p:italic r:id="rId38"/>
    </p:embeddedFont>
    <p:embeddedFont>
      <p:font typeface="Open Sans Light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70F8853-BE67-424F-9342-B90FD3C261D2}">
  <a:tblStyle styleId="{670F8853-BE67-424F-9342-B90FD3C26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0376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Lime ne gère pas bien les données encodées / </a:t>
            </a:r>
            <a:r>
              <a:rPr lang="fr-FR" dirty="0" err="1" smtClean="0"/>
              <a:t>Shap</a:t>
            </a:r>
            <a:r>
              <a:rPr lang="fr-FR" dirty="0" smtClean="0"/>
              <a:t> a besoin de tout le </a:t>
            </a:r>
            <a:r>
              <a:rPr lang="fr-FR" dirty="0" err="1" smtClean="0"/>
              <a:t>dataframe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Métrique d’évaluation basée sur</a:t>
            </a:r>
            <a:r>
              <a:rPr lang="fr-FR" baseline="0" dirty="0" smtClean="0"/>
              <a:t> les besoins métier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Données plus remplies et création de nouvelles variables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Suppression des lignes non intégralement remplies</a:t>
            </a:r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8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58 variables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21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  <p:sldLayoutId id="2147483658" r:id="rId6"/>
    <p:sldLayoutId id="2147483659" r:id="rId7"/>
    <p:sldLayoutId id="2147483662" r:id="rId8"/>
    <p:sldLayoutId id="2147483663" r:id="rId9"/>
    <p:sldLayoutId id="2147483664" r:id="rId10"/>
    <p:sldLayoutId id="2147483666" r:id="rId11"/>
    <p:sldLayoutId id="2147483669" r:id="rId12"/>
    <p:sldLayoutId id="2147483670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889486"/>
            <a:ext cx="3960440" cy="324036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0984" y="1848009"/>
            <a:ext cx="3809703" cy="1414524"/>
          </a:xfrm>
        </p:spPr>
        <p:txBody>
          <a:bodyPr/>
          <a:lstStyle/>
          <a:p>
            <a:r>
              <a:rPr lang="fr-FR" sz="3600" dirty="0" smtClean="0">
                <a:solidFill>
                  <a:srgbClr val="979797"/>
                </a:solidFill>
              </a:rPr>
              <a:t>Implémentation d’un modèle de scoring</a:t>
            </a:r>
            <a:endParaRPr lang="fr-FR" sz="3600" dirty="0">
              <a:solidFill>
                <a:srgbClr val="97979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860032" y="3219822"/>
            <a:ext cx="2880320" cy="569048"/>
          </a:xfrm>
        </p:spPr>
        <p:txBody>
          <a:bodyPr/>
          <a:lstStyle/>
          <a:p>
            <a:pPr algn="r"/>
            <a:r>
              <a:rPr lang="fr-F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Nadia Zabéti</a:t>
            </a:r>
          </a:p>
          <a:p>
            <a:pPr algn="r"/>
            <a:r>
              <a:rPr lang="fr-FR" sz="14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02 – 12 </a:t>
            </a:r>
            <a:r>
              <a:rPr lang="fr-F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- 2021</a:t>
            </a: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DM Serif Display" panose="020B060402020202020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54" y="1347614"/>
            <a:ext cx="1872208" cy="175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763988"/>
            <a:ext cx="9180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0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flipH="1">
            <a:off x="6300192" y="2666774"/>
            <a:ext cx="2755800" cy="553048"/>
          </a:xfrm>
        </p:spPr>
        <p:txBody>
          <a:bodyPr/>
          <a:lstStyle/>
          <a:p>
            <a:r>
              <a:rPr lang="fr-FR" sz="1400" dirty="0"/>
              <a:t>[</a:t>
            </a:r>
            <a:r>
              <a:rPr lang="fr-FR" sz="1400" dirty="0" smtClean="0"/>
              <a:t>'AMT CREDIT</a:t>
            </a:r>
            <a:r>
              <a:rPr lang="fr-FR" sz="1400" dirty="0"/>
              <a:t>', </a:t>
            </a:r>
            <a:r>
              <a:rPr lang="fr-FR" sz="1400" dirty="0" smtClean="0"/>
              <a:t/>
            </a:r>
            <a:br>
              <a:rPr lang="fr-FR" sz="1400" dirty="0" smtClean="0"/>
            </a:br>
            <a:r>
              <a:rPr lang="fr-FR" sz="1400" dirty="0" smtClean="0"/>
              <a:t>'AMT GOODS PRICE</a:t>
            </a:r>
            <a:r>
              <a:rPr lang="fr-FR" sz="1400" dirty="0"/>
              <a:t>', </a:t>
            </a:r>
            <a:r>
              <a:rPr lang="fr-FR" sz="1400" dirty="0" smtClean="0"/>
              <a:t/>
            </a:r>
            <a:br>
              <a:rPr lang="fr-FR" sz="1400" dirty="0" smtClean="0"/>
            </a:br>
            <a:r>
              <a:rPr lang="fr-FR" sz="1400" dirty="0" smtClean="0"/>
              <a:t>'AMT INCOME TOTAL</a:t>
            </a:r>
            <a:r>
              <a:rPr lang="fr-FR" sz="1400" dirty="0"/>
              <a:t>']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7870"/>
            <a:ext cx="5473799" cy="188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69678"/>
            <a:ext cx="5473799" cy="172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Dernière étape : transformation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(1/6)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63638"/>
            <a:ext cx="8913008" cy="255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" y="1692796"/>
            <a:ext cx="9047769" cy="257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(2/6)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804888"/>
            <a:ext cx="9039738" cy="268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(3/6)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35768"/>
            <a:ext cx="8856984" cy="262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(4/6)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680722"/>
            <a:ext cx="8906464" cy="257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(5/6)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" y="1563638"/>
            <a:ext cx="8940950" cy="251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Profil des clients (6/6)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Elaboration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75606"/>
            <a:ext cx="4425411" cy="316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err="1" smtClean="0">
                <a:solidFill>
                  <a:schemeClr val="accent6"/>
                </a:solidFill>
              </a:rPr>
              <a:t>Resampling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1" y="1203598"/>
            <a:ext cx="75819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Evaluation via la métrique ROC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Etablir un modèle de scoring de la probabilité de défaut de paiement du client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/>
              <a:t>Etre plus transparent auprès des clients sur les décisions d’octroi de prêt</a:t>
            </a:r>
            <a:endParaRPr sz="11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Projet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" name="Google Shape;178;p31"/>
          <p:cNvSpPr txBox="1">
            <a:spLocks/>
          </p:cNvSpPr>
          <p:nvPr/>
        </p:nvSpPr>
        <p:spPr>
          <a:xfrm>
            <a:off x="467544" y="3651870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  <a:def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fr-FR" dirty="0" smtClean="0"/>
              <a:t>Développer un </a:t>
            </a:r>
            <a:r>
              <a:rPr lang="fr-FR" dirty="0" err="1" smtClean="0"/>
              <a:t>dashboard</a:t>
            </a:r>
            <a:r>
              <a:rPr lang="fr-FR" dirty="0" smtClean="0"/>
              <a:t> interactif  au service des chargés de clients et des clients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15903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Evaluation via la métrique ROC</a:t>
            </a:r>
            <a:endParaRPr lang="fr-FR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35646"/>
            <a:ext cx="8928992" cy="242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7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35062" y="267494"/>
            <a:ext cx="748883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/>
              <a:t>Comparaison des 4 modèles de </a:t>
            </a:r>
            <a:r>
              <a:rPr lang="fr-FR" sz="3600" dirty="0" err="1" smtClean="0"/>
              <a:t>scoring</a:t>
            </a:r>
            <a:r>
              <a:rPr lang="fr-FR" sz="3600" dirty="0" smtClean="0"/>
              <a:t> 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42"/>
          <p:cNvSpPr/>
          <p:nvPr/>
        </p:nvSpPr>
        <p:spPr>
          <a:xfrm>
            <a:off x="2448073" y="1847850"/>
            <a:ext cx="5325972" cy="2434995"/>
          </a:xfrm>
          <a:custGeom>
            <a:avLst/>
            <a:gdLst/>
            <a:ahLst/>
            <a:cxnLst/>
            <a:rect l="l" t="t" r="r" b="b"/>
            <a:pathLst>
              <a:path w="220218" h="111633" extrusionOk="0">
                <a:moveTo>
                  <a:pt x="0" y="111633"/>
                </a:moveTo>
                <a:lnTo>
                  <a:pt x="0" y="0"/>
                </a:lnTo>
                <a:lnTo>
                  <a:pt x="220218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Google Shape;358;p42"/>
          <p:cNvSpPr/>
          <p:nvPr/>
        </p:nvSpPr>
        <p:spPr>
          <a:xfrm>
            <a:off x="2448073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3779478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5110884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6442290" y="1847850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448073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3779478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5110884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6442290" y="265946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4255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Régression logistique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7569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Random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Forest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088375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Gradient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Boosting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6419800" y="136786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Lightgmb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1042150" y="2011995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ROC entraînement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042150" y="2862380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ROC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test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3756975" y="2821488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0,90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6442300" y="20017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0,6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69412" y="3714005"/>
            <a:ext cx="399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&gt;</a:t>
            </a:r>
            <a:r>
              <a:rPr lang="fr-FR" dirty="0">
                <a:latin typeface="DM Serif Display" panose="020B0604020202020204" charset="0"/>
              </a:rPr>
              <a:t> </a:t>
            </a:r>
            <a:r>
              <a:rPr lang="fr-FR" dirty="0" smtClean="0">
                <a:latin typeface="DM Serif Display" panose="020B0604020202020204" charset="0"/>
              </a:rPr>
              <a:t>On poursuit avec le modèle </a:t>
            </a:r>
            <a:r>
              <a:rPr lang="fr-FR" dirty="0" err="1" smtClean="0">
                <a:latin typeface="DM Serif Display" panose="020B0604020202020204" charset="0"/>
              </a:rPr>
              <a:t>Random</a:t>
            </a:r>
            <a:r>
              <a:rPr lang="fr-FR" dirty="0" smtClean="0">
                <a:latin typeface="DM Serif Display" panose="020B0604020202020204" charset="0"/>
              </a:rPr>
              <a:t> Forest</a:t>
            </a:r>
            <a:endParaRPr lang="fr-FR" dirty="0">
              <a:latin typeface="DM Serif Display" panose="020B0604020202020204" charset="0"/>
            </a:endParaRPr>
          </a:p>
        </p:txBody>
      </p:sp>
      <p:sp>
        <p:nvSpPr>
          <p:cNvPr id="37" name="Google Shape;379;p42"/>
          <p:cNvSpPr txBox="1"/>
          <p:nvPr/>
        </p:nvSpPr>
        <p:spPr>
          <a:xfrm>
            <a:off x="5112808" y="2034000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0,6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" name="Google Shape;379;p42"/>
          <p:cNvSpPr txBox="1"/>
          <p:nvPr/>
        </p:nvSpPr>
        <p:spPr>
          <a:xfrm>
            <a:off x="3779473" y="20545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0,92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" name="Google Shape;379;p42"/>
          <p:cNvSpPr txBox="1"/>
          <p:nvPr/>
        </p:nvSpPr>
        <p:spPr>
          <a:xfrm>
            <a:off x="2443459" y="2054525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0,57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" name="Google Shape;378;p42"/>
          <p:cNvSpPr txBox="1"/>
          <p:nvPr/>
        </p:nvSpPr>
        <p:spPr>
          <a:xfrm>
            <a:off x="5099624" y="2813347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0,6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" name="Google Shape;378;p42"/>
          <p:cNvSpPr txBox="1"/>
          <p:nvPr/>
        </p:nvSpPr>
        <p:spPr>
          <a:xfrm>
            <a:off x="6442300" y="285353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0,6</a:t>
            </a:r>
          </a:p>
        </p:txBody>
      </p:sp>
      <p:sp>
        <p:nvSpPr>
          <p:cNvPr id="42" name="Google Shape;378;p42"/>
          <p:cNvSpPr txBox="1"/>
          <p:nvPr/>
        </p:nvSpPr>
        <p:spPr>
          <a:xfrm>
            <a:off x="2431305" y="2859838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0,57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4" y="2243225"/>
            <a:ext cx="2846539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Optimisation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2"/>
          </p:nvPr>
        </p:nvSpPr>
        <p:spPr>
          <a:xfrm flipH="1">
            <a:off x="179512" y="4217"/>
            <a:ext cx="4488300" cy="720080"/>
          </a:xfrm>
        </p:spPr>
        <p:txBody>
          <a:bodyPr/>
          <a:lstStyle/>
          <a:p>
            <a:pPr algn="l"/>
            <a:r>
              <a:rPr lang="fr-FR" sz="3600" dirty="0" err="1" smtClean="0">
                <a:solidFill>
                  <a:schemeClr val="accent6"/>
                </a:solidFill>
              </a:rPr>
              <a:t>GridSearchCV</a:t>
            </a:r>
            <a:endParaRPr lang="fr-FR" sz="2800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429" y="915566"/>
            <a:ext cx="42382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RANDOM FOREST</a:t>
            </a:r>
          </a:p>
          <a:p>
            <a:endParaRPr lang="fr-FR" dirty="0">
              <a:latin typeface="DM Serif Display" panose="020B0604020202020204" charset="0"/>
            </a:endParaRPr>
          </a:p>
          <a:p>
            <a:r>
              <a:rPr lang="fr-FR" dirty="0" smtClean="0">
                <a:latin typeface="DM Serif Display" panose="020B0604020202020204" charset="0"/>
              </a:rPr>
              <a:t>Best </a:t>
            </a:r>
            <a:r>
              <a:rPr lang="fr-FR" dirty="0" err="1" smtClean="0">
                <a:latin typeface="DM Serif Display" panose="020B0604020202020204" charset="0"/>
              </a:rPr>
              <a:t>params</a:t>
            </a:r>
            <a:r>
              <a:rPr lang="fr-FR" dirty="0" smtClean="0">
                <a:latin typeface="DM Serif Display" panose="020B0604020202020204" charset="0"/>
              </a:rPr>
              <a:t>: </a:t>
            </a:r>
          </a:p>
          <a:p>
            <a:endParaRPr lang="fr-FR" dirty="0">
              <a:latin typeface="DM Serif Display" panose="020B0604020202020204" charset="0"/>
            </a:endParaRPr>
          </a:p>
          <a:p>
            <a:r>
              <a:rPr lang="fr-FR" i="1" dirty="0" err="1"/>
              <a:t>max_depth</a:t>
            </a:r>
            <a:r>
              <a:rPr lang="fr-FR" dirty="0"/>
              <a:t>=20, </a:t>
            </a:r>
            <a:r>
              <a:rPr lang="fr-FR" i="1" dirty="0" err="1"/>
              <a:t>min_samples_leaf</a:t>
            </a:r>
            <a:r>
              <a:rPr lang="fr-FR" dirty="0"/>
              <a:t>=10, </a:t>
            </a:r>
            <a:r>
              <a:rPr lang="fr-FR" i="1" dirty="0" err="1"/>
              <a:t>max_features</a:t>
            </a:r>
            <a:r>
              <a:rPr lang="fr-FR"/>
              <a:t>=8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7AA7224F-18C9-493F-90A7-D3DFB0277D68}"/>
              </a:ext>
            </a:extLst>
          </p:cNvPr>
          <p:cNvSpPr txBox="1">
            <a:spLocks/>
          </p:cNvSpPr>
          <p:nvPr/>
        </p:nvSpPr>
        <p:spPr>
          <a:xfrm>
            <a:off x="4483968" y="725285"/>
            <a:ext cx="4644008" cy="262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Modèle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d’apprentissage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supervisé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Construction de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plusieurs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arbres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décision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indépendants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Chaque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arbre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a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une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vision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parcellaire</a:t>
            </a: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 du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problème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Moyenne des </a:t>
            </a:r>
            <a:r>
              <a:rPr lang="en-US" sz="1400" dirty="0" err="1">
                <a:solidFill>
                  <a:srgbClr val="000000"/>
                </a:solidFill>
                <a:latin typeface="DM Serif Display" panose="020B0604020202020204" charset="0"/>
                <a:ea typeface="Arial"/>
                <a:cs typeface="Arial"/>
              </a:rPr>
              <a:t>prévisions</a:t>
            </a:r>
            <a:endParaRPr lang="en-US" sz="1400" dirty="0">
              <a:solidFill>
                <a:srgbClr val="000000"/>
              </a:solidFill>
              <a:latin typeface="DM Serif Display" panose="020B0604020202020204" charset="0"/>
              <a:ea typeface="Arial"/>
              <a:cs typeface="Arial"/>
            </a:endParaRPr>
          </a:p>
          <a:p>
            <a:pPr marL="571500" marR="0" lvl="0" indent="-5715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  <p:pic>
        <p:nvPicPr>
          <p:cNvPr id="6" name="Picture 2" descr="Random Forest Classifier&#10;Classification Technique&#10; ">
            <a:extLst>
              <a:ext uri="{FF2B5EF4-FFF2-40B4-BE49-F238E27FC236}">
                <a16:creationId xmlns:a16="http://schemas.microsoft.com/office/drawing/2014/main" xmlns="" id="{51114059-FB0C-455C-9AAC-FD6D3C55F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8" t="41918" r="29385"/>
          <a:stretch/>
        </p:blipFill>
        <p:spPr bwMode="auto">
          <a:xfrm>
            <a:off x="3275856" y="2643758"/>
            <a:ext cx="2859837" cy="18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>
                <a:solidFill>
                  <a:srgbClr val="F3F3F3"/>
                </a:solidFill>
              </a:rPr>
              <a:t>Explicabilité</a:t>
            </a:r>
            <a:r>
              <a:rPr lang="fr-FR" dirty="0" smtClean="0">
                <a:solidFill>
                  <a:srgbClr val="F3F3F3"/>
                </a:solidFill>
              </a:rPr>
              <a:t> du modèle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2"/>
          </p:nvPr>
        </p:nvSpPr>
        <p:spPr>
          <a:xfrm flipH="1">
            <a:off x="179512" y="123478"/>
            <a:ext cx="8784976" cy="864096"/>
          </a:xfrm>
        </p:spPr>
        <p:txBody>
          <a:bodyPr/>
          <a:lstStyle/>
          <a:p>
            <a:pPr algn="l"/>
            <a:r>
              <a:rPr lang="fr-FR" sz="3600" dirty="0" err="1" smtClean="0">
                <a:solidFill>
                  <a:schemeClr val="accent6"/>
                </a:solidFill>
              </a:rPr>
              <a:t>Shap</a:t>
            </a:r>
            <a:r>
              <a:rPr lang="fr-FR" sz="3600" dirty="0" smtClean="0">
                <a:solidFill>
                  <a:schemeClr val="accent6"/>
                </a:solidFill>
              </a:rPr>
              <a:t> </a:t>
            </a:r>
            <a:r>
              <a:rPr lang="fr-FR" sz="3600" dirty="0" err="1" smtClean="0">
                <a:solidFill>
                  <a:schemeClr val="accent6"/>
                </a:solidFill>
              </a:rPr>
              <a:t>tree</a:t>
            </a:r>
            <a:r>
              <a:rPr lang="fr-FR" sz="3600" dirty="0" smtClean="0">
                <a:solidFill>
                  <a:schemeClr val="accent6"/>
                </a:solidFill>
              </a:rPr>
              <a:t> </a:t>
            </a:r>
            <a:r>
              <a:rPr lang="fr-FR" sz="3600" dirty="0" err="1" smtClean="0">
                <a:solidFill>
                  <a:schemeClr val="accent6"/>
                </a:solidFill>
              </a:rPr>
              <a:t>explainer</a:t>
            </a:r>
            <a:r>
              <a:rPr lang="fr-FR" sz="3600" dirty="0" smtClean="0">
                <a:solidFill>
                  <a:schemeClr val="accent6"/>
                </a:solidFill>
              </a:rPr>
              <a:t> vs lime </a:t>
            </a:r>
            <a:r>
              <a:rPr lang="fr-FR" sz="3600" dirty="0" err="1" smtClean="0">
                <a:solidFill>
                  <a:schemeClr val="accent6"/>
                </a:solidFill>
              </a:rPr>
              <a:t>explainer</a:t>
            </a:r>
            <a:endParaRPr lang="fr-FR" sz="3600" dirty="0">
              <a:solidFill>
                <a:schemeClr val="accent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211710"/>
            <a:ext cx="418546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9582"/>
            <a:ext cx="417646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101724" y="2243225"/>
            <a:ext cx="306256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>
                <a:solidFill>
                  <a:srgbClr val="F3F3F3"/>
                </a:solidFill>
              </a:rPr>
              <a:t>Présentation du </a:t>
            </a:r>
            <a:r>
              <a:rPr lang="es" dirty="0">
                <a:solidFill>
                  <a:srgbClr val="F3F3F3"/>
                </a:solidFill>
              </a:rPr>
              <a:t>dashboard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Déploiement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24179" t="38427" r="56516" b="32583"/>
          <a:stretch/>
        </p:blipFill>
        <p:spPr>
          <a:xfrm>
            <a:off x="4024686" y="1262280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54621" t="71709" r="26075" b="-698"/>
          <a:stretch/>
        </p:blipFill>
        <p:spPr>
          <a:xfrm>
            <a:off x="6140295" y="2945023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174688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Heroku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4098924" y="2303724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Streamlit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6200870" y="2983404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Lime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9" name="Google Shape;499;p47"/>
          <p:cNvSpPr txBox="1">
            <a:spLocks noGrp="1"/>
          </p:cNvSpPr>
          <p:nvPr>
            <p:ph type="ctrTitle"/>
          </p:nvPr>
        </p:nvSpPr>
        <p:spPr>
          <a:xfrm>
            <a:off x="723598" y="470625"/>
            <a:ext cx="305631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/>
              <a:t>Méthodologie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0" name="Google Shape;500;p47"/>
          <p:cNvGrpSpPr/>
          <p:nvPr/>
        </p:nvGrpSpPr>
        <p:grpSpPr>
          <a:xfrm>
            <a:off x="2186215" y="3563999"/>
            <a:ext cx="470481" cy="278805"/>
            <a:chOff x="6442025" y="660325"/>
            <a:chExt cx="267425" cy="158475"/>
          </a:xfrm>
        </p:grpSpPr>
        <p:sp>
          <p:nvSpPr>
            <p:cNvPr id="501" name="Google Shape;501;p47"/>
            <p:cNvSpPr/>
            <p:nvPr/>
          </p:nvSpPr>
          <p:spPr>
            <a:xfrm>
              <a:off x="6475575" y="688425"/>
              <a:ext cx="41850" cy="13225"/>
            </a:xfrm>
            <a:custGeom>
              <a:avLst/>
              <a:gdLst/>
              <a:ahLst/>
              <a:cxnLst/>
              <a:rect l="l" t="t" r="r" b="b"/>
              <a:pathLst>
                <a:path w="1674" h="529" extrusionOk="0">
                  <a:moveTo>
                    <a:pt x="618" y="1"/>
                  </a:moveTo>
                  <a:cubicBezTo>
                    <a:pt x="468" y="1"/>
                    <a:pt x="304" y="15"/>
                    <a:pt x="125" y="51"/>
                  </a:cubicBezTo>
                  <a:cubicBezTo>
                    <a:pt x="53" y="65"/>
                    <a:pt x="0" y="130"/>
                    <a:pt x="0" y="204"/>
                  </a:cubicBezTo>
                  <a:lnTo>
                    <a:pt x="0" y="372"/>
                  </a:lnTo>
                  <a:cubicBezTo>
                    <a:pt x="3" y="456"/>
                    <a:pt x="72" y="523"/>
                    <a:pt x="156" y="523"/>
                  </a:cubicBezTo>
                  <a:cubicBezTo>
                    <a:pt x="241" y="523"/>
                    <a:pt x="310" y="456"/>
                    <a:pt x="313" y="372"/>
                  </a:cubicBezTo>
                  <a:lnTo>
                    <a:pt x="313" y="336"/>
                  </a:lnTo>
                  <a:cubicBezTo>
                    <a:pt x="421" y="321"/>
                    <a:pt x="522" y="315"/>
                    <a:pt x="615" y="315"/>
                  </a:cubicBezTo>
                  <a:cubicBezTo>
                    <a:pt x="810" y="315"/>
                    <a:pt x="969" y="342"/>
                    <a:pt x="1084" y="372"/>
                  </a:cubicBezTo>
                  <a:cubicBezTo>
                    <a:pt x="1290" y="426"/>
                    <a:pt x="1406" y="500"/>
                    <a:pt x="1410" y="503"/>
                  </a:cubicBezTo>
                  <a:cubicBezTo>
                    <a:pt x="1436" y="520"/>
                    <a:pt x="1466" y="529"/>
                    <a:pt x="1496" y="529"/>
                  </a:cubicBezTo>
                  <a:cubicBezTo>
                    <a:pt x="1546" y="529"/>
                    <a:pt x="1596" y="504"/>
                    <a:pt x="1626" y="458"/>
                  </a:cubicBezTo>
                  <a:cubicBezTo>
                    <a:pt x="1674" y="386"/>
                    <a:pt x="1655" y="289"/>
                    <a:pt x="1582" y="242"/>
                  </a:cubicBezTo>
                  <a:cubicBezTo>
                    <a:pt x="1564" y="229"/>
                    <a:pt x="1213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6462950" y="781650"/>
              <a:ext cx="8000" cy="28925"/>
            </a:xfrm>
            <a:custGeom>
              <a:avLst/>
              <a:gdLst/>
              <a:ahLst/>
              <a:cxnLst/>
              <a:rect l="l" t="t" r="r" b="b"/>
              <a:pathLst>
                <a:path w="320" h="1157" extrusionOk="0">
                  <a:moveTo>
                    <a:pt x="159" y="1"/>
                  </a:moveTo>
                  <a:cubicBezTo>
                    <a:pt x="73" y="1"/>
                    <a:pt x="3" y="71"/>
                    <a:pt x="3" y="158"/>
                  </a:cubicBezTo>
                  <a:lnTo>
                    <a:pt x="3" y="995"/>
                  </a:lnTo>
                  <a:cubicBezTo>
                    <a:pt x="0" y="1083"/>
                    <a:pt x="70" y="1157"/>
                    <a:pt x="159" y="1157"/>
                  </a:cubicBezTo>
                  <a:cubicBezTo>
                    <a:pt x="248" y="1157"/>
                    <a:pt x="319" y="1083"/>
                    <a:pt x="315" y="995"/>
                  </a:cubicBezTo>
                  <a:lnTo>
                    <a:pt x="315" y="158"/>
                  </a:lnTo>
                  <a:cubicBezTo>
                    <a:pt x="317" y="72"/>
                    <a:pt x="24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6442025" y="664525"/>
              <a:ext cx="108425" cy="146050"/>
            </a:xfrm>
            <a:custGeom>
              <a:avLst/>
              <a:gdLst/>
              <a:ahLst/>
              <a:cxnLst/>
              <a:rect l="l" t="t" r="r" b="b"/>
              <a:pathLst>
                <a:path w="4337" h="5842" extrusionOk="0">
                  <a:moveTo>
                    <a:pt x="3349" y="312"/>
                  </a:moveTo>
                  <a:lnTo>
                    <a:pt x="3349" y="1090"/>
                  </a:lnTo>
                  <a:cubicBezTo>
                    <a:pt x="3349" y="1222"/>
                    <a:pt x="3318" y="1351"/>
                    <a:pt x="3261" y="1470"/>
                  </a:cubicBezTo>
                  <a:lnTo>
                    <a:pt x="3199" y="1592"/>
                  </a:lnTo>
                  <a:cubicBezTo>
                    <a:pt x="3188" y="1614"/>
                    <a:pt x="3182" y="1638"/>
                    <a:pt x="3182" y="1662"/>
                  </a:cubicBezTo>
                  <a:lnTo>
                    <a:pt x="3182" y="1997"/>
                  </a:lnTo>
                  <a:cubicBezTo>
                    <a:pt x="3184" y="2272"/>
                    <a:pt x="3072" y="2534"/>
                    <a:pt x="2874" y="2726"/>
                  </a:cubicBezTo>
                  <a:cubicBezTo>
                    <a:pt x="2686" y="2910"/>
                    <a:pt x="2434" y="3012"/>
                    <a:pt x="2171" y="3012"/>
                  </a:cubicBezTo>
                  <a:cubicBezTo>
                    <a:pt x="2160" y="3012"/>
                    <a:pt x="2148" y="3011"/>
                    <a:pt x="2136" y="3011"/>
                  </a:cubicBezTo>
                  <a:cubicBezTo>
                    <a:pt x="1594" y="2995"/>
                    <a:pt x="1152" y="2518"/>
                    <a:pt x="1152" y="1947"/>
                  </a:cubicBezTo>
                  <a:lnTo>
                    <a:pt x="1152" y="1662"/>
                  </a:lnTo>
                  <a:cubicBezTo>
                    <a:pt x="1152" y="1638"/>
                    <a:pt x="1147" y="1614"/>
                    <a:pt x="1136" y="1592"/>
                  </a:cubicBezTo>
                  <a:lnTo>
                    <a:pt x="1074" y="1470"/>
                  </a:lnTo>
                  <a:cubicBezTo>
                    <a:pt x="1016" y="1351"/>
                    <a:pt x="986" y="1222"/>
                    <a:pt x="986" y="1090"/>
                  </a:cubicBezTo>
                  <a:cubicBezTo>
                    <a:pt x="986" y="661"/>
                    <a:pt x="1333" y="313"/>
                    <a:pt x="1762" y="312"/>
                  </a:cubicBezTo>
                  <a:close/>
                  <a:moveTo>
                    <a:pt x="1655" y="3217"/>
                  </a:moveTo>
                  <a:cubicBezTo>
                    <a:pt x="1804" y="3283"/>
                    <a:pt x="1964" y="3319"/>
                    <a:pt x="2127" y="3325"/>
                  </a:cubicBezTo>
                  <a:lnTo>
                    <a:pt x="2169" y="3325"/>
                  </a:lnTo>
                  <a:cubicBezTo>
                    <a:pt x="2344" y="3325"/>
                    <a:pt x="2519" y="3290"/>
                    <a:pt x="2680" y="3222"/>
                  </a:cubicBezTo>
                  <a:lnTo>
                    <a:pt x="2680" y="3438"/>
                  </a:lnTo>
                  <a:cubicBezTo>
                    <a:pt x="2680" y="3485"/>
                    <a:pt x="2688" y="3532"/>
                    <a:pt x="2701" y="3576"/>
                  </a:cubicBezTo>
                  <a:lnTo>
                    <a:pt x="2167" y="3977"/>
                  </a:lnTo>
                  <a:lnTo>
                    <a:pt x="1634" y="3578"/>
                  </a:lnTo>
                  <a:cubicBezTo>
                    <a:pt x="1648" y="3532"/>
                    <a:pt x="1655" y="3486"/>
                    <a:pt x="1655" y="3439"/>
                  </a:cubicBezTo>
                  <a:lnTo>
                    <a:pt x="1655" y="3217"/>
                  </a:lnTo>
                  <a:close/>
                  <a:moveTo>
                    <a:pt x="3509" y="1"/>
                  </a:moveTo>
                  <a:cubicBezTo>
                    <a:pt x="3508" y="1"/>
                    <a:pt x="3508" y="1"/>
                    <a:pt x="3507" y="1"/>
                  </a:cubicBezTo>
                  <a:lnTo>
                    <a:pt x="1764" y="1"/>
                  </a:lnTo>
                  <a:cubicBezTo>
                    <a:pt x="1161" y="1"/>
                    <a:pt x="673" y="490"/>
                    <a:pt x="673" y="1091"/>
                  </a:cubicBezTo>
                  <a:cubicBezTo>
                    <a:pt x="673" y="1272"/>
                    <a:pt x="715" y="1449"/>
                    <a:pt x="796" y="1611"/>
                  </a:cubicBezTo>
                  <a:lnTo>
                    <a:pt x="840" y="1700"/>
                  </a:lnTo>
                  <a:lnTo>
                    <a:pt x="840" y="1949"/>
                  </a:lnTo>
                  <a:cubicBezTo>
                    <a:pt x="840" y="2363"/>
                    <a:pt x="1025" y="2757"/>
                    <a:pt x="1342" y="3023"/>
                  </a:cubicBezTo>
                  <a:lnTo>
                    <a:pt x="1342" y="3439"/>
                  </a:lnTo>
                  <a:cubicBezTo>
                    <a:pt x="1342" y="3514"/>
                    <a:pt x="1296" y="3580"/>
                    <a:pt x="1226" y="3606"/>
                  </a:cubicBezTo>
                  <a:lnTo>
                    <a:pt x="431" y="3905"/>
                  </a:lnTo>
                  <a:cubicBezTo>
                    <a:pt x="174" y="4002"/>
                    <a:pt x="4" y="4248"/>
                    <a:pt x="4" y="4521"/>
                  </a:cubicBezTo>
                  <a:lnTo>
                    <a:pt x="4" y="5680"/>
                  </a:lnTo>
                  <a:cubicBezTo>
                    <a:pt x="0" y="5768"/>
                    <a:pt x="72" y="5842"/>
                    <a:pt x="160" y="5842"/>
                  </a:cubicBezTo>
                  <a:cubicBezTo>
                    <a:pt x="249" y="5842"/>
                    <a:pt x="319" y="5768"/>
                    <a:pt x="316" y="5680"/>
                  </a:cubicBezTo>
                  <a:lnTo>
                    <a:pt x="316" y="4521"/>
                  </a:lnTo>
                  <a:cubicBezTo>
                    <a:pt x="316" y="4377"/>
                    <a:pt x="407" y="4249"/>
                    <a:pt x="541" y="4198"/>
                  </a:cubicBezTo>
                  <a:lnTo>
                    <a:pt x="1337" y="3899"/>
                  </a:lnTo>
                  <a:cubicBezTo>
                    <a:pt x="1379" y="3883"/>
                    <a:pt x="1419" y="3862"/>
                    <a:pt x="1455" y="3835"/>
                  </a:cubicBezTo>
                  <a:lnTo>
                    <a:pt x="2011" y="4252"/>
                  </a:lnTo>
                  <a:lnTo>
                    <a:pt x="2011" y="5680"/>
                  </a:lnTo>
                  <a:cubicBezTo>
                    <a:pt x="2009" y="5768"/>
                    <a:pt x="2080" y="5842"/>
                    <a:pt x="2169" y="5842"/>
                  </a:cubicBezTo>
                  <a:cubicBezTo>
                    <a:pt x="2256" y="5842"/>
                    <a:pt x="2328" y="5768"/>
                    <a:pt x="2325" y="5680"/>
                  </a:cubicBezTo>
                  <a:lnTo>
                    <a:pt x="2325" y="4252"/>
                  </a:lnTo>
                  <a:lnTo>
                    <a:pt x="2881" y="3835"/>
                  </a:lnTo>
                  <a:cubicBezTo>
                    <a:pt x="2917" y="3862"/>
                    <a:pt x="2958" y="3883"/>
                    <a:pt x="2999" y="3899"/>
                  </a:cubicBezTo>
                  <a:lnTo>
                    <a:pt x="3795" y="4198"/>
                  </a:lnTo>
                  <a:cubicBezTo>
                    <a:pt x="3930" y="4249"/>
                    <a:pt x="4018" y="4377"/>
                    <a:pt x="4020" y="4521"/>
                  </a:cubicBezTo>
                  <a:cubicBezTo>
                    <a:pt x="4017" y="4610"/>
                    <a:pt x="4087" y="4683"/>
                    <a:pt x="4176" y="4683"/>
                  </a:cubicBezTo>
                  <a:cubicBezTo>
                    <a:pt x="4265" y="4683"/>
                    <a:pt x="4336" y="4610"/>
                    <a:pt x="4332" y="4521"/>
                  </a:cubicBezTo>
                  <a:cubicBezTo>
                    <a:pt x="4332" y="4247"/>
                    <a:pt x="4162" y="4002"/>
                    <a:pt x="3905" y="3903"/>
                  </a:cubicBezTo>
                  <a:lnTo>
                    <a:pt x="3110" y="3606"/>
                  </a:lnTo>
                  <a:cubicBezTo>
                    <a:pt x="3040" y="3579"/>
                    <a:pt x="2994" y="3513"/>
                    <a:pt x="2994" y="3439"/>
                  </a:cubicBezTo>
                  <a:lnTo>
                    <a:pt x="2994" y="3038"/>
                  </a:lnTo>
                  <a:cubicBezTo>
                    <a:pt x="3028" y="3011"/>
                    <a:pt x="3060" y="2981"/>
                    <a:pt x="3092" y="2952"/>
                  </a:cubicBezTo>
                  <a:cubicBezTo>
                    <a:pt x="3352" y="2701"/>
                    <a:pt x="3497" y="2358"/>
                    <a:pt x="3496" y="1997"/>
                  </a:cubicBezTo>
                  <a:lnTo>
                    <a:pt x="3496" y="1700"/>
                  </a:lnTo>
                  <a:lnTo>
                    <a:pt x="3542" y="1611"/>
                  </a:lnTo>
                  <a:cubicBezTo>
                    <a:pt x="3621" y="1449"/>
                    <a:pt x="3663" y="1272"/>
                    <a:pt x="3664" y="1091"/>
                  </a:cubicBezTo>
                  <a:lnTo>
                    <a:pt x="3664" y="157"/>
                  </a:lnTo>
                  <a:cubicBezTo>
                    <a:pt x="3664" y="72"/>
                    <a:pt x="3596" y="1"/>
                    <a:pt x="3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6609500" y="660325"/>
              <a:ext cx="99950" cy="150250"/>
            </a:xfrm>
            <a:custGeom>
              <a:avLst/>
              <a:gdLst/>
              <a:ahLst/>
              <a:cxnLst/>
              <a:rect l="l" t="t" r="r" b="b"/>
              <a:pathLst>
                <a:path w="3998" h="6010" extrusionOk="0">
                  <a:moveTo>
                    <a:pt x="1996" y="314"/>
                  </a:moveTo>
                  <a:cubicBezTo>
                    <a:pt x="2039" y="314"/>
                    <a:pt x="2081" y="316"/>
                    <a:pt x="2124" y="320"/>
                  </a:cubicBezTo>
                  <a:cubicBezTo>
                    <a:pt x="2806" y="382"/>
                    <a:pt x="3343" y="979"/>
                    <a:pt x="3346" y="1681"/>
                  </a:cubicBezTo>
                  <a:cubicBezTo>
                    <a:pt x="3349" y="2344"/>
                    <a:pt x="3506" y="2960"/>
                    <a:pt x="3641" y="3285"/>
                  </a:cubicBezTo>
                  <a:cubicBezTo>
                    <a:pt x="3642" y="3289"/>
                    <a:pt x="3641" y="3295"/>
                    <a:pt x="3637" y="3296"/>
                  </a:cubicBezTo>
                  <a:cubicBezTo>
                    <a:pt x="3498" y="3393"/>
                    <a:pt x="3190" y="3571"/>
                    <a:pt x="2661" y="3680"/>
                  </a:cubicBezTo>
                  <a:cubicBezTo>
                    <a:pt x="2657" y="3664"/>
                    <a:pt x="2655" y="3647"/>
                    <a:pt x="2655" y="3633"/>
                  </a:cubicBezTo>
                  <a:lnTo>
                    <a:pt x="2655" y="3318"/>
                  </a:lnTo>
                  <a:cubicBezTo>
                    <a:pt x="2861" y="3199"/>
                    <a:pt x="3034" y="3028"/>
                    <a:pt x="3152" y="2821"/>
                  </a:cubicBezTo>
                  <a:cubicBezTo>
                    <a:pt x="3370" y="2429"/>
                    <a:pt x="3292" y="1939"/>
                    <a:pt x="2962" y="1634"/>
                  </a:cubicBezTo>
                  <a:cubicBezTo>
                    <a:pt x="2732" y="1424"/>
                    <a:pt x="2319" y="1172"/>
                    <a:pt x="1662" y="1172"/>
                  </a:cubicBezTo>
                  <a:cubicBezTo>
                    <a:pt x="1620" y="1172"/>
                    <a:pt x="1580" y="1188"/>
                    <a:pt x="1550" y="1218"/>
                  </a:cubicBezTo>
                  <a:lnTo>
                    <a:pt x="1216" y="1553"/>
                  </a:lnTo>
                  <a:cubicBezTo>
                    <a:pt x="1159" y="1613"/>
                    <a:pt x="1160" y="1710"/>
                    <a:pt x="1219" y="1771"/>
                  </a:cubicBezTo>
                  <a:cubicBezTo>
                    <a:pt x="1250" y="1801"/>
                    <a:pt x="1290" y="1816"/>
                    <a:pt x="1330" y="1816"/>
                  </a:cubicBezTo>
                  <a:cubicBezTo>
                    <a:pt x="1368" y="1816"/>
                    <a:pt x="1407" y="1802"/>
                    <a:pt x="1437" y="1774"/>
                  </a:cubicBezTo>
                  <a:lnTo>
                    <a:pt x="1725" y="1486"/>
                  </a:lnTo>
                  <a:cubicBezTo>
                    <a:pt x="2144" y="1498"/>
                    <a:pt x="2489" y="1626"/>
                    <a:pt x="2752" y="1865"/>
                  </a:cubicBezTo>
                  <a:cubicBezTo>
                    <a:pt x="2975" y="2071"/>
                    <a:pt x="3027" y="2401"/>
                    <a:pt x="2880" y="2666"/>
                  </a:cubicBezTo>
                  <a:cubicBezTo>
                    <a:pt x="2697" y="2990"/>
                    <a:pt x="2355" y="3180"/>
                    <a:pt x="1996" y="3180"/>
                  </a:cubicBezTo>
                  <a:cubicBezTo>
                    <a:pt x="1910" y="3180"/>
                    <a:pt x="1824" y="3169"/>
                    <a:pt x="1737" y="3147"/>
                  </a:cubicBezTo>
                  <a:cubicBezTo>
                    <a:pt x="1292" y="3030"/>
                    <a:pt x="981" y="2626"/>
                    <a:pt x="982" y="2165"/>
                  </a:cubicBezTo>
                  <a:cubicBezTo>
                    <a:pt x="985" y="2076"/>
                    <a:pt x="914" y="2004"/>
                    <a:pt x="825" y="2004"/>
                  </a:cubicBezTo>
                  <a:cubicBezTo>
                    <a:pt x="736" y="2004"/>
                    <a:pt x="666" y="2076"/>
                    <a:pt x="669" y="2165"/>
                  </a:cubicBezTo>
                  <a:cubicBezTo>
                    <a:pt x="669" y="2642"/>
                    <a:pt x="924" y="3081"/>
                    <a:pt x="1338" y="3318"/>
                  </a:cubicBezTo>
                  <a:lnTo>
                    <a:pt x="1338" y="3633"/>
                  </a:lnTo>
                  <a:cubicBezTo>
                    <a:pt x="1338" y="3647"/>
                    <a:pt x="1335" y="3664"/>
                    <a:pt x="1331" y="3680"/>
                  </a:cubicBezTo>
                  <a:cubicBezTo>
                    <a:pt x="803" y="3571"/>
                    <a:pt x="495" y="3394"/>
                    <a:pt x="355" y="3296"/>
                  </a:cubicBezTo>
                  <a:cubicBezTo>
                    <a:pt x="351" y="3295"/>
                    <a:pt x="348" y="3289"/>
                    <a:pt x="351" y="3285"/>
                  </a:cubicBezTo>
                  <a:cubicBezTo>
                    <a:pt x="486" y="2960"/>
                    <a:pt x="643" y="2344"/>
                    <a:pt x="646" y="1681"/>
                  </a:cubicBezTo>
                  <a:cubicBezTo>
                    <a:pt x="650" y="979"/>
                    <a:pt x="1186" y="382"/>
                    <a:pt x="1868" y="320"/>
                  </a:cubicBezTo>
                  <a:cubicBezTo>
                    <a:pt x="1910" y="316"/>
                    <a:pt x="1953" y="314"/>
                    <a:pt x="1996" y="314"/>
                  </a:cubicBezTo>
                  <a:close/>
                  <a:moveTo>
                    <a:pt x="2342" y="3447"/>
                  </a:moveTo>
                  <a:lnTo>
                    <a:pt x="2342" y="3631"/>
                  </a:lnTo>
                  <a:cubicBezTo>
                    <a:pt x="2342" y="3818"/>
                    <a:pt x="2447" y="3988"/>
                    <a:pt x="2614" y="4071"/>
                  </a:cubicBezTo>
                  <a:lnTo>
                    <a:pt x="2715" y="4121"/>
                  </a:lnTo>
                  <a:cubicBezTo>
                    <a:pt x="2561" y="4368"/>
                    <a:pt x="2290" y="4518"/>
                    <a:pt x="2000" y="4518"/>
                  </a:cubicBezTo>
                  <a:cubicBezTo>
                    <a:pt x="1998" y="4518"/>
                    <a:pt x="1997" y="4518"/>
                    <a:pt x="1996" y="4518"/>
                  </a:cubicBezTo>
                  <a:cubicBezTo>
                    <a:pt x="1705" y="4518"/>
                    <a:pt x="1433" y="4369"/>
                    <a:pt x="1278" y="4121"/>
                  </a:cubicBezTo>
                  <a:lnTo>
                    <a:pt x="1379" y="4071"/>
                  </a:lnTo>
                  <a:cubicBezTo>
                    <a:pt x="1546" y="3988"/>
                    <a:pt x="1651" y="3818"/>
                    <a:pt x="1651" y="3631"/>
                  </a:cubicBezTo>
                  <a:lnTo>
                    <a:pt x="1651" y="3447"/>
                  </a:lnTo>
                  <a:cubicBezTo>
                    <a:pt x="1764" y="3477"/>
                    <a:pt x="1880" y="3492"/>
                    <a:pt x="1997" y="3492"/>
                  </a:cubicBezTo>
                  <a:cubicBezTo>
                    <a:pt x="2113" y="3492"/>
                    <a:pt x="2229" y="3477"/>
                    <a:pt x="2342" y="3447"/>
                  </a:cubicBezTo>
                  <a:close/>
                  <a:moveTo>
                    <a:pt x="1996" y="0"/>
                  </a:moveTo>
                  <a:cubicBezTo>
                    <a:pt x="1944" y="0"/>
                    <a:pt x="1892" y="3"/>
                    <a:pt x="1840" y="7"/>
                  </a:cubicBezTo>
                  <a:cubicBezTo>
                    <a:pt x="998" y="84"/>
                    <a:pt x="337" y="819"/>
                    <a:pt x="333" y="1679"/>
                  </a:cubicBezTo>
                  <a:cubicBezTo>
                    <a:pt x="331" y="2299"/>
                    <a:pt x="185" y="2867"/>
                    <a:pt x="61" y="3164"/>
                  </a:cubicBezTo>
                  <a:cubicBezTo>
                    <a:pt x="4" y="3305"/>
                    <a:pt x="51" y="3467"/>
                    <a:pt x="176" y="3553"/>
                  </a:cubicBezTo>
                  <a:cubicBezTo>
                    <a:pt x="306" y="3645"/>
                    <a:pt x="569" y="3798"/>
                    <a:pt x="986" y="3918"/>
                  </a:cubicBezTo>
                  <a:lnTo>
                    <a:pt x="363" y="4229"/>
                  </a:lnTo>
                  <a:cubicBezTo>
                    <a:pt x="200" y="4311"/>
                    <a:pt x="78" y="4456"/>
                    <a:pt x="26" y="4631"/>
                  </a:cubicBezTo>
                  <a:cubicBezTo>
                    <a:pt x="1" y="4714"/>
                    <a:pt x="48" y="4801"/>
                    <a:pt x="131" y="4825"/>
                  </a:cubicBezTo>
                  <a:cubicBezTo>
                    <a:pt x="146" y="4831"/>
                    <a:pt x="161" y="4832"/>
                    <a:pt x="176" y="4832"/>
                  </a:cubicBezTo>
                  <a:cubicBezTo>
                    <a:pt x="246" y="4832"/>
                    <a:pt x="306" y="4786"/>
                    <a:pt x="327" y="4720"/>
                  </a:cubicBezTo>
                  <a:cubicBezTo>
                    <a:pt x="354" y="4629"/>
                    <a:pt x="418" y="4552"/>
                    <a:pt x="503" y="4509"/>
                  </a:cubicBezTo>
                  <a:lnTo>
                    <a:pt x="997" y="4263"/>
                  </a:lnTo>
                  <a:cubicBezTo>
                    <a:pt x="1206" y="4615"/>
                    <a:pt x="1587" y="4832"/>
                    <a:pt x="1996" y="4832"/>
                  </a:cubicBezTo>
                  <a:cubicBezTo>
                    <a:pt x="2406" y="4832"/>
                    <a:pt x="2787" y="4615"/>
                    <a:pt x="2996" y="4263"/>
                  </a:cubicBezTo>
                  <a:lnTo>
                    <a:pt x="3490" y="4509"/>
                  </a:lnTo>
                  <a:cubicBezTo>
                    <a:pt x="3607" y="4568"/>
                    <a:pt x="3681" y="4688"/>
                    <a:pt x="3681" y="4819"/>
                  </a:cubicBezTo>
                  <a:lnTo>
                    <a:pt x="3681" y="5848"/>
                  </a:lnTo>
                  <a:cubicBezTo>
                    <a:pt x="3679" y="5936"/>
                    <a:pt x="3749" y="6010"/>
                    <a:pt x="3837" y="6010"/>
                  </a:cubicBezTo>
                  <a:cubicBezTo>
                    <a:pt x="3926" y="6010"/>
                    <a:pt x="3998" y="5936"/>
                    <a:pt x="3994" y="5848"/>
                  </a:cubicBezTo>
                  <a:lnTo>
                    <a:pt x="3994" y="4820"/>
                  </a:lnTo>
                  <a:cubicBezTo>
                    <a:pt x="3995" y="4570"/>
                    <a:pt x="3854" y="4341"/>
                    <a:pt x="3630" y="4229"/>
                  </a:cubicBezTo>
                  <a:lnTo>
                    <a:pt x="3005" y="3918"/>
                  </a:lnTo>
                  <a:cubicBezTo>
                    <a:pt x="3423" y="3798"/>
                    <a:pt x="3685" y="3645"/>
                    <a:pt x="3816" y="3553"/>
                  </a:cubicBezTo>
                  <a:cubicBezTo>
                    <a:pt x="3941" y="3467"/>
                    <a:pt x="3990" y="3305"/>
                    <a:pt x="3930" y="3164"/>
                  </a:cubicBezTo>
                  <a:cubicBezTo>
                    <a:pt x="3806" y="2867"/>
                    <a:pt x="3661" y="2299"/>
                    <a:pt x="3658" y="1679"/>
                  </a:cubicBezTo>
                  <a:cubicBezTo>
                    <a:pt x="3656" y="819"/>
                    <a:pt x="2993" y="84"/>
                    <a:pt x="2153" y="7"/>
                  </a:cubicBezTo>
                  <a:cubicBezTo>
                    <a:pt x="2101" y="3"/>
                    <a:pt x="2048" y="0"/>
                    <a:pt x="1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6684750" y="785850"/>
              <a:ext cx="7875" cy="24600"/>
            </a:xfrm>
            <a:custGeom>
              <a:avLst/>
              <a:gdLst/>
              <a:ahLst/>
              <a:cxnLst/>
              <a:rect l="l" t="t" r="r" b="b"/>
              <a:pathLst>
                <a:path w="315" h="984" extrusionOk="0">
                  <a:moveTo>
                    <a:pt x="156" y="1"/>
                  </a:moveTo>
                  <a:cubicBezTo>
                    <a:pt x="70" y="1"/>
                    <a:pt x="1" y="72"/>
                    <a:pt x="1" y="157"/>
                  </a:cubicBezTo>
                  <a:lnTo>
                    <a:pt x="1" y="827"/>
                  </a:lnTo>
                  <a:cubicBezTo>
                    <a:pt x="1" y="914"/>
                    <a:pt x="71" y="984"/>
                    <a:pt x="158" y="984"/>
                  </a:cubicBezTo>
                  <a:cubicBezTo>
                    <a:pt x="245" y="984"/>
                    <a:pt x="315" y="914"/>
                    <a:pt x="315" y="827"/>
                  </a:cubicBezTo>
                  <a:lnTo>
                    <a:pt x="315" y="158"/>
                  </a:lnTo>
                  <a:cubicBezTo>
                    <a:pt x="315" y="72"/>
                    <a:pt x="246" y="1"/>
                    <a:pt x="161" y="1"/>
                  </a:cubicBezTo>
                  <a:cubicBezTo>
                    <a:pt x="160" y="1"/>
                    <a:pt x="159" y="1"/>
                    <a:pt x="158" y="1"/>
                  </a:cubicBezTo>
                  <a:cubicBezTo>
                    <a:pt x="158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6571825" y="798400"/>
              <a:ext cx="9200" cy="7875"/>
            </a:xfrm>
            <a:custGeom>
              <a:avLst/>
              <a:gdLst/>
              <a:ahLst/>
              <a:cxnLst/>
              <a:rect l="l" t="t" r="r" b="b"/>
              <a:pathLst>
                <a:path w="368" h="315" extrusionOk="0">
                  <a:moveTo>
                    <a:pt x="154" y="1"/>
                  </a:moveTo>
                  <a:cubicBezTo>
                    <a:pt x="69" y="1"/>
                    <a:pt x="0" y="72"/>
                    <a:pt x="0" y="157"/>
                  </a:cubicBezTo>
                  <a:cubicBezTo>
                    <a:pt x="0" y="252"/>
                    <a:pt x="77" y="315"/>
                    <a:pt x="158" y="315"/>
                  </a:cubicBezTo>
                  <a:cubicBezTo>
                    <a:pt x="197" y="315"/>
                    <a:pt x="236" y="300"/>
                    <a:pt x="268" y="269"/>
                  </a:cubicBezTo>
                  <a:cubicBezTo>
                    <a:pt x="368" y="171"/>
                    <a:pt x="298" y="1"/>
                    <a:pt x="158" y="1"/>
                  </a:cubicBezTo>
                  <a:lnTo>
                    <a:pt x="156" y="1"/>
                  </a:lnTo>
                  <a:cubicBezTo>
                    <a:pt x="156" y="1"/>
                    <a:pt x="155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6508525" y="785850"/>
              <a:ext cx="54500" cy="32950"/>
            </a:xfrm>
            <a:custGeom>
              <a:avLst/>
              <a:gdLst/>
              <a:ahLst/>
              <a:cxnLst/>
              <a:rect l="l" t="t" r="r" b="b"/>
              <a:pathLst>
                <a:path w="2180" h="1318" extrusionOk="0">
                  <a:moveTo>
                    <a:pt x="847" y="0"/>
                  </a:moveTo>
                  <a:cubicBezTo>
                    <a:pt x="814" y="0"/>
                    <a:pt x="781" y="10"/>
                    <a:pt x="753" y="32"/>
                  </a:cubicBezTo>
                  <a:lnTo>
                    <a:pt x="84" y="534"/>
                  </a:lnTo>
                  <a:cubicBezTo>
                    <a:pt x="0" y="596"/>
                    <a:pt x="0" y="721"/>
                    <a:pt x="84" y="784"/>
                  </a:cubicBezTo>
                  <a:lnTo>
                    <a:pt x="753" y="1286"/>
                  </a:lnTo>
                  <a:cubicBezTo>
                    <a:pt x="781" y="1307"/>
                    <a:pt x="814" y="1317"/>
                    <a:pt x="847" y="1317"/>
                  </a:cubicBezTo>
                  <a:cubicBezTo>
                    <a:pt x="895" y="1317"/>
                    <a:pt x="942" y="1296"/>
                    <a:pt x="972" y="1255"/>
                  </a:cubicBezTo>
                  <a:cubicBezTo>
                    <a:pt x="1025" y="1185"/>
                    <a:pt x="1010" y="1087"/>
                    <a:pt x="941" y="1036"/>
                  </a:cubicBezTo>
                  <a:lnTo>
                    <a:pt x="648" y="815"/>
                  </a:lnTo>
                  <a:lnTo>
                    <a:pt x="2018" y="815"/>
                  </a:lnTo>
                  <a:cubicBezTo>
                    <a:pt x="2020" y="815"/>
                    <a:pt x="2021" y="815"/>
                    <a:pt x="2023" y="815"/>
                  </a:cubicBezTo>
                  <a:cubicBezTo>
                    <a:pt x="2110" y="815"/>
                    <a:pt x="2180" y="746"/>
                    <a:pt x="2180" y="659"/>
                  </a:cubicBezTo>
                  <a:cubicBezTo>
                    <a:pt x="2180" y="573"/>
                    <a:pt x="2111" y="503"/>
                    <a:pt x="2025" y="503"/>
                  </a:cubicBezTo>
                  <a:cubicBezTo>
                    <a:pt x="2023" y="503"/>
                    <a:pt x="2020" y="503"/>
                    <a:pt x="2018" y="503"/>
                  </a:cubicBezTo>
                  <a:lnTo>
                    <a:pt x="648" y="503"/>
                  </a:lnTo>
                  <a:lnTo>
                    <a:pt x="941" y="282"/>
                  </a:lnTo>
                  <a:cubicBezTo>
                    <a:pt x="1010" y="230"/>
                    <a:pt x="1025" y="131"/>
                    <a:pt x="972" y="63"/>
                  </a:cubicBezTo>
                  <a:cubicBezTo>
                    <a:pt x="942" y="22"/>
                    <a:pt x="895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6588650" y="785850"/>
              <a:ext cx="54275" cy="32950"/>
            </a:xfrm>
            <a:custGeom>
              <a:avLst/>
              <a:gdLst/>
              <a:ahLst/>
              <a:cxnLst/>
              <a:rect l="l" t="t" r="r" b="b"/>
              <a:pathLst>
                <a:path w="2171" h="1318" extrusionOk="0">
                  <a:moveTo>
                    <a:pt x="1324" y="0"/>
                  </a:moveTo>
                  <a:cubicBezTo>
                    <a:pt x="1277" y="0"/>
                    <a:pt x="1230" y="22"/>
                    <a:pt x="1198" y="63"/>
                  </a:cubicBezTo>
                  <a:cubicBezTo>
                    <a:pt x="1147" y="131"/>
                    <a:pt x="1161" y="230"/>
                    <a:pt x="1229" y="282"/>
                  </a:cubicBezTo>
                  <a:lnTo>
                    <a:pt x="1524" y="503"/>
                  </a:lnTo>
                  <a:lnTo>
                    <a:pt x="152" y="503"/>
                  </a:lnTo>
                  <a:cubicBezTo>
                    <a:pt x="68" y="506"/>
                    <a:pt x="0" y="574"/>
                    <a:pt x="0" y="659"/>
                  </a:cubicBezTo>
                  <a:cubicBezTo>
                    <a:pt x="0" y="744"/>
                    <a:pt x="68" y="813"/>
                    <a:pt x="152" y="815"/>
                  </a:cubicBezTo>
                  <a:lnTo>
                    <a:pt x="1524" y="815"/>
                  </a:lnTo>
                  <a:lnTo>
                    <a:pt x="1229" y="1036"/>
                  </a:lnTo>
                  <a:cubicBezTo>
                    <a:pt x="1161" y="1087"/>
                    <a:pt x="1147" y="1185"/>
                    <a:pt x="1198" y="1255"/>
                  </a:cubicBezTo>
                  <a:cubicBezTo>
                    <a:pt x="1229" y="1296"/>
                    <a:pt x="1277" y="1317"/>
                    <a:pt x="1324" y="1317"/>
                  </a:cubicBezTo>
                  <a:cubicBezTo>
                    <a:pt x="1357" y="1317"/>
                    <a:pt x="1390" y="1307"/>
                    <a:pt x="1418" y="1286"/>
                  </a:cubicBezTo>
                  <a:lnTo>
                    <a:pt x="2087" y="784"/>
                  </a:lnTo>
                  <a:cubicBezTo>
                    <a:pt x="2170" y="721"/>
                    <a:pt x="2170" y="596"/>
                    <a:pt x="2087" y="534"/>
                  </a:cubicBezTo>
                  <a:lnTo>
                    <a:pt x="1418" y="32"/>
                  </a:lnTo>
                  <a:cubicBezTo>
                    <a:pt x="1390" y="10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7"/>
          <p:cNvGrpSpPr/>
          <p:nvPr/>
        </p:nvGrpSpPr>
        <p:grpSpPr>
          <a:xfrm>
            <a:off x="4556391" y="1848479"/>
            <a:ext cx="434188" cy="318605"/>
            <a:chOff x="1872000" y="1400400"/>
            <a:chExt cx="267275" cy="196125"/>
          </a:xfrm>
        </p:grpSpPr>
        <p:sp>
          <p:nvSpPr>
            <p:cNvPr id="510" name="Google Shape;510;p47"/>
            <p:cNvSpPr/>
            <p:nvPr/>
          </p:nvSpPr>
          <p:spPr>
            <a:xfrm>
              <a:off x="1901275" y="1417125"/>
              <a:ext cx="208725" cy="141750"/>
            </a:xfrm>
            <a:custGeom>
              <a:avLst/>
              <a:gdLst/>
              <a:ahLst/>
              <a:cxnLst/>
              <a:rect l="l" t="t" r="r" b="b"/>
              <a:pathLst>
                <a:path w="8349" h="5670" extrusionOk="0">
                  <a:moveTo>
                    <a:pt x="2668" y="1150"/>
                  </a:moveTo>
                  <a:cubicBezTo>
                    <a:pt x="2859" y="1150"/>
                    <a:pt x="3012" y="1305"/>
                    <a:pt x="3013" y="1496"/>
                  </a:cubicBezTo>
                  <a:lnTo>
                    <a:pt x="3013" y="1830"/>
                  </a:lnTo>
                  <a:cubicBezTo>
                    <a:pt x="3012" y="2114"/>
                    <a:pt x="2783" y="2344"/>
                    <a:pt x="2499" y="2344"/>
                  </a:cubicBezTo>
                  <a:cubicBezTo>
                    <a:pt x="2217" y="2344"/>
                    <a:pt x="1986" y="2114"/>
                    <a:pt x="1986" y="1830"/>
                  </a:cubicBezTo>
                  <a:lnTo>
                    <a:pt x="1988" y="1830"/>
                  </a:lnTo>
                  <a:lnTo>
                    <a:pt x="1988" y="1496"/>
                  </a:lnTo>
                  <a:cubicBezTo>
                    <a:pt x="1988" y="1305"/>
                    <a:pt x="2143" y="1150"/>
                    <a:pt x="2332" y="1150"/>
                  </a:cubicBezTo>
                  <a:close/>
                  <a:moveTo>
                    <a:pt x="6684" y="983"/>
                  </a:moveTo>
                  <a:cubicBezTo>
                    <a:pt x="6783" y="983"/>
                    <a:pt x="6862" y="1063"/>
                    <a:pt x="6862" y="1161"/>
                  </a:cubicBezTo>
                  <a:lnTo>
                    <a:pt x="6862" y="1663"/>
                  </a:lnTo>
                  <a:cubicBezTo>
                    <a:pt x="6862" y="1727"/>
                    <a:pt x="6828" y="1786"/>
                    <a:pt x="6773" y="1817"/>
                  </a:cubicBezTo>
                  <a:cubicBezTo>
                    <a:pt x="6725" y="1844"/>
                    <a:pt x="6695" y="1896"/>
                    <a:pt x="6695" y="1951"/>
                  </a:cubicBezTo>
                  <a:lnTo>
                    <a:pt x="6695" y="2202"/>
                  </a:lnTo>
                  <a:cubicBezTo>
                    <a:pt x="6695" y="2273"/>
                    <a:pt x="6744" y="2335"/>
                    <a:pt x="6814" y="2352"/>
                  </a:cubicBezTo>
                  <a:lnTo>
                    <a:pt x="7228" y="2457"/>
                  </a:lnTo>
                  <a:cubicBezTo>
                    <a:pt x="7308" y="2476"/>
                    <a:pt x="7363" y="2548"/>
                    <a:pt x="7363" y="2630"/>
                  </a:cubicBezTo>
                  <a:lnTo>
                    <a:pt x="7363" y="2677"/>
                  </a:lnTo>
                  <a:lnTo>
                    <a:pt x="5669" y="2677"/>
                  </a:lnTo>
                  <a:lnTo>
                    <a:pt x="5669" y="2630"/>
                  </a:lnTo>
                  <a:cubicBezTo>
                    <a:pt x="5669" y="2548"/>
                    <a:pt x="5725" y="2476"/>
                    <a:pt x="5804" y="2457"/>
                  </a:cubicBezTo>
                  <a:lnTo>
                    <a:pt x="6220" y="2352"/>
                  </a:lnTo>
                  <a:cubicBezTo>
                    <a:pt x="6290" y="2335"/>
                    <a:pt x="6338" y="2273"/>
                    <a:pt x="6338" y="2202"/>
                  </a:cubicBezTo>
                  <a:lnTo>
                    <a:pt x="6338" y="1951"/>
                  </a:lnTo>
                  <a:cubicBezTo>
                    <a:pt x="6338" y="1895"/>
                    <a:pt x="6309" y="1844"/>
                    <a:pt x="6260" y="1817"/>
                  </a:cubicBezTo>
                  <a:lnTo>
                    <a:pt x="6262" y="1817"/>
                  </a:lnTo>
                  <a:cubicBezTo>
                    <a:pt x="6207" y="1786"/>
                    <a:pt x="6172" y="1727"/>
                    <a:pt x="6172" y="1663"/>
                  </a:cubicBezTo>
                  <a:lnTo>
                    <a:pt x="6172" y="1161"/>
                  </a:lnTo>
                  <a:cubicBezTo>
                    <a:pt x="6172" y="1063"/>
                    <a:pt x="6251" y="983"/>
                    <a:pt x="6349" y="983"/>
                  </a:cubicBezTo>
                  <a:close/>
                  <a:moveTo>
                    <a:pt x="8035" y="314"/>
                  </a:moveTo>
                  <a:lnTo>
                    <a:pt x="8035" y="2678"/>
                  </a:lnTo>
                  <a:lnTo>
                    <a:pt x="7678" y="2678"/>
                  </a:lnTo>
                  <a:lnTo>
                    <a:pt x="7678" y="2631"/>
                  </a:lnTo>
                  <a:cubicBezTo>
                    <a:pt x="7678" y="2405"/>
                    <a:pt x="7524" y="2208"/>
                    <a:pt x="7306" y="2155"/>
                  </a:cubicBezTo>
                  <a:lnTo>
                    <a:pt x="7009" y="2081"/>
                  </a:lnTo>
                  <a:lnTo>
                    <a:pt x="7009" y="2031"/>
                  </a:lnTo>
                  <a:cubicBezTo>
                    <a:pt x="7115" y="1938"/>
                    <a:pt x="7176" y="1805"/>
                    <a:pt x="7177" y="1663"/>
                  </a:cubicBezTo>
                  <a:lnTo>
                    <a:pt x="7177" y="1161"/>
                  </a:lnTo>
                  <a:cubicBezTo>
                    <a:pt x="7176" y="891"/>
                    <a:pt x="6956" y="670"/>
                    <a:pt x="6686" y="670"/>
                  </a:cubicBezTo>
                  <a:lnTo>
                    <a:pt x="6351" y="670"/>
                  </a:lnTo>
                  <a:cubicBezTo>
                    <a:pt x="6080" y="670"/>
                    <a:pt x="5859" y="891"/>
                    <a:pt x="5859" y="1161"/>
                  </a:cubicBezTo>
                  <a:lnTo>
                    <a:pt x="5859" y="1663"/>
                  </a:lnTo>
                  <a:cubicBezTo>
                    <a:pt x="5859" y="1805"/>
                    <a:pt x="5921" y="1938"/>
                    <a:pt x="6026" y="2031"/>
                  </a:cubicBezTo>
                  <a:lnTo>
                    <a:pt x="6026" y="2081"/>
                  </a:lnTo>
                  <a:lnTo>
                    <a:pt x="5729" y="2155"/>
                  </a:lnTo>
                  <a:cubicBezTo>
                    <a:pt x="5511" y="2208"/>
                    <a:pt x="5357" y="2405"/>
                    <a:pt x="5357" y="2631"/>
                  </a:cubicBezTo>
                  <a:lnTo>
                    <a:pt x="5357" y="2678"/>
                  </a:lnTo>
                  <a:lnTo>
                    <a:pt x="5000" y="2678"/>
                  </a:lnTo>
                  <a:lnTo>
                    <a:pt x="5000" y="314"/>
                  </a:lnTo>
                  <a:close/>
                  <a:moveTo>
                    <a:pt x="2678" y="2657"/>
                  </a:moveTo>
                  <a:lnTo>
                    <a:pt x="2678" y="2732"/>
                  </a:lnTo>
                  <a:cubicBezTo>
                    <a:pt x="2678" y="2789"/>
                    <a:pt x="2693" y="2845"/>
                    <a:pt x="2721" y="2894"/>
                  </a:cubicBezTo>
                  <a:lnTo>
                    <a:pt x="2509" y="3108"/>
                  </a:lnTo>
                  <a:cubicBezTo>
                    <a:pt x="2506" y="3110"/>
                    <a:pt x="2503" y="3111"/>
                    <a:pt x="2500" y="3111"/>
                  </a:cubicBezTo>
                  <a:cubicBezTo>
                    <a:pt x="2497" y="3111"/>
                    <a:pt x="2495" y="3110"/>
                    <a:pt x="2493" y="3108"/>
                  </a:cubicBezTo>
                  <a:lnTo>
                    <a:pt x="2278" y="2894"/>
                  </a:lnTo>
                  <a:cubicBezTo>
                    <a:pt x="2307" y="2845"/>
                    <a:pt x="2323" y="2789"/>
                    <a:pt x="2323" y="2732"/>
                  </a:cubicBezTo>
                  <a:lnTo>
                    <a:pt x="2323" y="2657"/>
                  </a:lnTo>
                  <a:close/>
                  <a:moveTo>
                    <a:pt x="2987" y="3073"/>
                  </a:moveTo>
                  <a:lnTo>
                    <a:pt x="3295" y="3191"/>
                  </a:lnTo>
                  <a:cubicBezTo>
                    <a:pt x="3427" y="3244"/>
                    <a:pt x="3514" y="3372"/>
                    <a:pt x="3516" y="3514"/>
                  </a:cubicBezTo>
                  <a:lnTo>
                    <a:pt x="3516" y="4509"/>
                  </a:lnTo>
                  <a:cubicBezTo>
                    <a:pt x="3516" y="4607"/>
                    <a:pt x="3435" y="4687"/>
                    <a:pt x="3337" y="4687"/>
                  </a:cubicBezTo>
                  <a:lnTo>
                    <a:pt x="2657" y="4687"/>
                  </a:lnTo>
                  <a:lnTo>
                    <a:pt x="2657" y="4498"/>
                  </a:lnTo>
                  <a:lnTo>
                    <a:pt x="3003" y="4498"/>
                  </a:lnTo>
                  <a:cubicBezTo>
                    <a:pt x="3089" y="4498"/>
                    <a:pt x="3159" y="4428"/>
                    <a:pt x="3159" y="4341"/>
                  </a:cubicBezTo>
                  <a:lnTo>
                    <a:pt x="3159" y="3839"/>
                  </a:lnTo>
                  <a:cubicBezTo>
                    <a:pt x="3156" y="3755"/>
                    <a:pt x="3086" y="3688"/>
                    <a:pt x="3003" y="3688"/>
                  </a:cubicBezTo>
                  <a:cubicBezTo>
                    <a:pt x="2918" y="3688"/>
                    <a:pt x="2848" y="3755"/>
                    <a:pt x="2845" y="3839"/>
                  </a:cubicBezTo>
                  <a:lnTo>
                    <a:pt x="2845" y="4185"/>
                  </a:lnTo>
                  <a:lnTo>
                    <a:pt x="2155" y="4185"/>
                  </a:lnTo>
                  <a:lnTo>
                    <a:pt x="2155" y="3839"/>
                  </a:lnTo>
                  <a:cubicBezTo>
                    <a:pt x="2152" y="3755"/>
                    <a:pt x="2082" y="3688"/>
                    <a:pt x="1998" y="3688"/>
                  </a:cubicBezTo>
                  <a:cubicBezTo>
                    <a:pt x="1914" y="3688"/>
                    <a:pt x="1844" y="3755"/>
                    <a:pt x="1841" y="3839"/>
                  </a:cubicBezTo>
                  <a:lnTo>
                    <a:pt x="1841" y="4341"/>
                  </a:lnTo>
                  <a:cubicBezTo>
                    <a:pt x="1841" y="4428"/>
                    <a:pt x="1911" y="4498"/>
                    <a:pt x="1998" y="4498"/>
                  </a:cubicBezTo>
                  <a:lnTo>
                    <a:pt x="2343" y="4498"/>
                  </a:lnTo>
                  <a:lnTo>
                    <a:pt x="2343" y="4687"/>
                  </a:lnTo>
                  <a:lnTo>
                    <a:pt x="1663" y="4687"/>
                  </a:lnTo>
                  <a:cubicBezTo>
                    <a:pt x="1565" y="4687"/>
                    <a:pt x="1486" y="4606"/>
                    <a:pt x="1486" y="4509"/>
                  </a:cubicBezTo>
                  <a:lnTo>
                    <a:pt x="1486" y="3514"/>
                  </a:lnTo>
                  <a:cubicBezTo>
                    <a:pt x="1486" y="3372"/>
                    <a:pt x="1573" y="3244"/>
                    <a:pt x="1706" y="3191"/>
                  </a:cubicBezTo>
                  <a:lnTo>
                    <a:pt x="2013" y="3073"/>
                  </a:lnTo>
                  <a:lnTo>
                    <a:pt x="2272" y="3330"/>
                  </a:lnTo>
                  <a:cubicBezTo>
                    <a:pt x="2335" y="3393"/>
                    <a:pt x="2418" y="3425"/>
                    <a:pt x="2501" y="3425"/>
                  </a:cubicBezTo>
                  <a:cubicBezTo>
                    <a:pt x="2583" y="3425"/>
                    <a:pt x="2666" y="3393"/>
                    <a:pt x="2729" y="3330"/>
                  </a:cubicBezTo>
                  <a:lnTo>
                    <a:pt x="2987" y="3073"/>
                  </a:lnTo>
                  <a:close/>
                  <a:moveTo>
                    <a:pt x="4687" y="4665"/>
                  </a:moveTo>
                  <a:lnTo>
                    <a:pt x="4687" y="5356"/>
                  </a:lnTo>
                  <a:lnTo>
                    <a:pt x="314" y="5356"/>
                  </a:lnTo>
                  <a:lnTo>
                    <a:pt x="314" y="4665"/>
                  </a:lnTo>
                  <a:lnTo>
                    <a:pt x="1198" y="4665"/>
                  </a:lnTo>
                  <a:cubicBezTo>
                    <a:pt x="1265" y="4864"/>
                    <a:pt x="1452" y="4999"/>
                    <a:pt x="1663" y="5000"/>
                  </a:cubicBezTo>
                  <a:lnTo>
                    <a:pt x="3337" y="5000"/>
                  </a:lnTo>
                  <a:cubicBezTo>
                    <a:pt x="3548" y="4999"/>
                    <a:pt x="3735" y="4864"/>
                    <a:pt x="3802" y="4665"/>
                  </a:cubicBezTo>
                  <a:close/>
                  <a:moveTo>
                    <a:pt x="6684" y="3662"/>
                  </a:moveTo>
                  <a:cubicBezTo>
                    <a:pt x="6783" y="3662"/>
                    <a:pt x="6862" y="3742"/>
                    <a:pt x="6862" y="3840"/>
                  </a:cubicBezTo>
                  <a:lnTo>
                    <a:pt x="6862" y="4342"/>
                  </a:lnTo>
                  <a:cubicBezTo>
                    <a:pt x="6862" y="4405"/>
                    <a:pt x="6827" y="4465"/>
                    <a:pt x="6773" y="4496"/>
                  </a:cubicBezTo>
                  <a:cubicBezTo>
                    <a:pt x="6725" y="4524"/>
                    <a:pt x="6695" y="4575"/>
                    <a:pt x="6695" y="4630"/>
                  </a:cubicBezTo>
                  <a:lnTo>
                    <a:pt x="6695" y="4881"/>
                  </a:lnTo>
                  <a:cubicBezTo>
                    <a:pt x="6695" y="4952"/>
                    <a:pt x="6744" y="5015"/>
                    <a:pt x="6812" y="5033"/>
                  </a:cubicBezTo>
                  <a:lnTo>
                    <a:pt x="7228" y="5136"/>
                  </a:lnTo>
                  <a:cubicBezTo>
                    <a:pt x="7308" y="5156"/>
                    <a:pt x="7363" y="5228"/>
                    <a:pt x="7363" y="5309"/>
                  </a:cubicBezTo>
                  <a:lnTo>
                    <a:pt x="7363" y="5356"/>
                  </a:lnTo>
                  <a:lnTo>
                    <a:pt x="5669" y="5356"/>
                  </a:lnTo>
                  <a:lnTo>
                    <a:pt x="5669" y="5309"/>
                  </a:lnTo>
                  <a:cubicBezTo>
                    <a:pt x="5669" y="5228"/>
                    <a:pt x="5725" y="5156"/>
                    <a:pt x="5804" y="5136"/>
                  </a:cubicBezTo>
                  <a:lnTo>
                    <a:pt x="6220" y="5033"/>
                  </a:lnTo>
                  <a:cubicBezTo>
                    <a:pt x="6290" y="5015"/>
                    <a:pt x="6338" y="4952"/>
                    <a:pt x="6338" y="4881"/>
                  </a:cubicBezTo>
                  <a:lnTo>
                    <a:pt x="6338" y="4630"/>
                  </a:lnTo>
                  <a:cubicBezTo>
                    <a:pt x="6338" y="4575"/>
                    <a:pt x="6309" y="4524"/>
                    <a:pt x="6260" y="4496"/>
                  </a:cubicBezTo>
                  <a:cubicBezTo>
                    <a:pt x="6205" y="4465"/>
                    <a:pt x="6172" y="4405"/>
                    <a:pt x="6172" y="4342"/>
                  </a:cubicBezTo>
                  <a:lnTo>
                    <a:pt x="6172" y="3840"/>
                  </a:lnTo>
                  <a:cubicBezTo>
                    <a:pt x="6172" y="3742"/>
                    <a:pt x="6251" y="3662"/>
                    <a:pt x="6349" y="3662"/>
                  </a:cubicBezTo>
                  <a:close/>
                  <a:moveTo>
                    <a:pt x="8035" y="2992"/>
                  </a:moveTo>
                  <a:lnTo>
                    <a:pt x="8035" y="5356"/>
                  </a:lnTo>
                  <a:lnTo>
                    <a:pt x="7678" y="5356"/>
                  </a:lnTo>
                  <a:lnTo>
                    <a:pt x="7678" y="5309"/>
                  </a:lnTo>
                  <a:cubicBezTo>
                    <a:pt x="7678" y="5084"/>
                    <a:pt x="7524" y="4887"/>
                    <a:pt x="7306" y="4832"/>
                  </a:cubicBezTo>
                  <a:lnTo>
                    <a:pt x="7009" y="4758"/>
                  </a:lnTo>
                  <a:lnTo>
                    <a:pt x="7009" y="4710"/>
                  </a:lnTo>
                  <a:cubicBezTo>
                    <a:pt x="7115" y="4617"/>
                    <a:pt x="7176" y="4482"/>
                    <a:pt x="7177" y="4342"/>
                  </a:cubicBezTo>
                  <a:lnTo>
                    <a:pt x="7177" y="3839"/>
                  </a:lnTo>
                  <a:cubicBezTo>
                    <a:pt x="7176" y="3568"/>
                    <a:pt x="6956" y="3349"/>
                    <a:pt x="6686" y="3349"/>
                  </a:cubicBezTo>
                  <a:lnTo>
                    <a:pt x="6351" y="3349"/>
                  </a:lnTo>
                  <a:cubicBezTo>
                    <a:pt x="6080" y="3349"/>
                    <a:pt x="5859" y="3568"/>
                    <a:pt x="5859" y="3839"/>
                  </a:cubicBezTo>
                  <a:lnTo>
                    <a:pt x="5859" y="4342"/>
                  </a:lnTo>
                  <a:cubicBezTo>
                    <a:pt x="5859" y="4482"/>
                    <a:pt x="5921" y="4617"/>
                    <a:pt x="6026" y="4710"/>
                  </a:cubicBezTo>
                  <a:lnTo>
                    <a:pt x="6026" y="4758"/>
                  </a:lnTo>
                  <a:lnTo>
                    <a:pt x="5729" y="4832"/>
                  </a:lnTo>
                  <a:cubicBezTo>
                    <a:pt x="5511" y="4887"/>
                    <a:pt x="5357" y="5084"/>
                    <a:pt x="5357" y="5309"/>
                  </a:cubicBezTo>
                  <a:lnTo>
                    <a:pt x="5357" y="5356"/>
                  </a:lnTo>
                  <a:lnTo>
                    <a:pt x="5000" y="5356"/>
                  </a:lnTo>
                  <a:lnTo>
                    <a:pt x="5000" y="2992"/>
                  </a:lnTo>
                  <a:close/>
                  <a:moveTo>
                    <a:pt x="8193" y="1"/>
                  </a:moveTo>
                  <a:cubicBezTo>
                    <a:pt x="8192" y="1"/>
                    <a:pt x="8192" y="1"/>
                    <a:pt x="8191" y="1"/>
                  </a:cubicBezTo>
                  <a:lnTo>
                    <a:pt x="1328" y="1"/>
                  </a:lnTo>
                  <a:cubicBezTo>
                    <a:pt x="1242" y="1"/>
                    <a:pt x="1172" y="71"/>
                    <a:pt x="1172" y="157"/>
                  </a:cubicBezTo>
                  <a:cubicBezTo>
                    <a:pt x="1172" y="243"/>
                    <a:pt x="1242" y="313"/>
                    <a:pt x="1328" y="314"/>
                  </a:cubicBezTo>
                  <a:lnTo>
                    <a:pt x="4687" y="314"/>
                  </a:lnTo>
                  <a:lnTo>
                    <a:pt x="4687" y="4353"/>
                  </a:lnTo>
                  <a:lnTo>
                    <a:pt x="3829" y="4353"/>
                  </a:lnTo>
                  <a:lnTo>
                    <a:pt x="3829" y="3514"/>
                  </a:lnTo>
                  <a:cubicBezTo>
                    <a:pt x="3828" y="3242"/>
                    <a:pt x="3661" y="2999"/>
                    <a:pt x="3408" y="2899"/>
                  </a:cubicBezTo>
                  <a:lnTo>
                    <a:pt x="2995" y="2740"/>
                  </a:lnTo>
                  <a:cubicBezTo>
                    <a:pt x="2993" y="2737"/>
                    <a:pt x="2992" y="2735"/>
                    <a:pt x="2992" y="2732"/>
                  </a:cubicBezTo>
                  <a:lnTo>
                    <a:pt x="2992" y="2501"/>
                  </a:lnTo>
                  <a:lnTo>
                    <a:pt x="2992" y="2495"/>
                  </a:lnTo>
                  <a:cubicBezTo>
                    <a:pt x="3202" y="2339"/>
                    <a:pt x="3327" y="2093"/>
                    <a:pt x="3327" y="1830"/>
                  </a:cubicBezTo>
                  <a:lnTo>
                    <a:pt x="3327" y="1496"/>
                  </a:lnTo>
                  <a:cubicBezTo>
                    <a:pt x="3326" y="1133"/>
                    <a:pt x="3032" y="838"/>
                    <a:pt x="2668" y="838"/>
                  </a:cubicBezTo>
                  <a:lnTo>
                    <a:pt x="2334" y="838"/>
                  </a:lnTo>
                  <a:cubicBezTo>
                    <a:pt x="1970" y="838"/>
                    <a:pt x="1675" y="1133"/>
                    <a:pt x="1675" y="1496"/>
                  </a:cubicBezTo>
                  <a:lnTo>
                    <a:pt x="1675" y="1830"/>
                  </a:lnTo>
                  <a:cubicBezTo>
                    <a:pt x="1674" y="2093"/>
                    <a:pt x="1799" y="2339"/>
                    <a:pt x="2009" y="2494"/>
                  </a:cubicBezTo>
                  <a:lnTo>
                    <a:pt x="2009" y="2501"/>
                  </a:lnTo>
                  <a:lnTo>
                    <a:pt x="2009" y="2731"/>
                  </a:lnTo>
                  <a:cubicBezTo>
                    <a:pt x="2009" y="2735"/>
                    <a:pt x="2008" y="2737"/>
                    <a:pt x="2007" y="2739"/>
                  </a:cubicBezTo>
                  <a:lnTo>
                    <a:pt x="1593" y="2899"/>
                  </a:lnTo>
                  <a:cubicBezTo>
                    <a:pt x="1340" y="2999"/>
                    <a:pt x="1175" y="3242"/>
                    <a:pt x="1173" y="3513"/>
                  </a:cubicBezTo>
                  <a:lnTo>
                    <a:pt x="1173" y="4351"/>
                  </a:lnTo>
                  <a:lnTo>
                    <a:pt x="314" y="4351"/>
                  </a:lnTo>
                  <a:lnTo>
                    <a:pt x="314" y="313"/>
                  </a:lnTo>
                  <a:lnTo>
                    <a:pt x="660" y="313"/>
                  </a:lnTo>
                  <a:cubicBezTo>
                    <a:pt x="747" y="313"/>
                    <a:pt x="817" y="243"/>
                    <a:pt x="817" y="157"/>
                  </a:cubicBezTo>
                  <a:cubicBezTo>
                    <a:pt x="817" y="71"/>
                    <a:pt x="747" y="1"/>
                    <a:pt x="660" y="1"/>
                  </a:cubicBezTo>
                  <a:lnTo>
                    <a:pt x="158" y="1"/>
                  </a:lnTo>
                  <a:cubicBezTo>
                    <a:pt x="72" y="1"/>
                    <a:pt x="1" y="71"/>
                    <a:pt x="1" y="157"/>
                  </a:cubicBezTo>
                  <a:lnTo>
                    <a:pt x="1" y="5512"/>
                  </a:lnTo>
                  <a:cubicBezTo>
                    <a:pt x="2" y="5599"/>
                    <a:pt x="72" y="5669"/>
                    <a:pt x="158" y="5669"/>
                  </a:cubicBezTo>
                  <a:lnTo>
                    <a:pt x="8192" y="5669"/>
                  </a:lnTo>
                  <a:cubicBezTo>
                    <a:pt x="8278" y="5669"/>
                    <a:pt x="8348" y="5599"/>
                    <a:pt x="8348" y="5512"/>
                  </a:cubicBezTo>
                  <a:lnTo>
                    <a:pt x="8348" y="157"/>
                  </a:lnTo>
                  <a:cubicBezTo>
                    <a:pt x="8348" y="72"/>
                    <a:pt x="8280" y="1"/>
                    <a:pt x="8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872000" y="1400400"/>
              <a:ext cx="267275" cy="196125"/>
            </a:xfrm>
            <a:custGeom>
              <a:avLst/>
              <a:gdLst/>
              <a:ahLst/>
              <a:cxnLst/>
              <a:rect l="l" t="t" r="r" b="b"/>
              <a:pathLst>
                <a:path w="10691" h="7845" extrusionOk="0">
                  <a:moveTo>
                    <a:pt x="9697" y="313"/>
                  </a:moveTo>
                  <a:cubicBezTo>
                    <a:pt x="9795" y="313"/>
                    <a:pt x="9875" y="392"/>
                    <a:pt x="9875" y="492"/>
                  </a:cubicBezTo>
                  <a:lnTo>
                    <a:pt x="9875" y="6695"/>
                  </a:lnTo>
                  <a:lnTo>
                    <a:pt x="9529" y="6695"/>
                  </a:lnTo>
                  <a:cubicBezTo>
                    <a:pt x="9444" y="6698"/>
                    <a:pt x="9378" y="6766"/>
                    <a:pt x="9378" y="6851"/>
                  </a:cubicBezTo>
                  <a:cubicBezTo>
                    <a:pt x="9378" y="6936"/>
                    <a:pt x="9444" y="7005"/>
                    <a:pt x="9529" y="7007"/>
                  </a:cubicBezTo>
                  <a:lnTo>
                    <a:pt x="10366" y="7007"/>
                  </a:lnTo>
                  <a:cubicBezTo>
                    <a:pt x="10371" y="7007"/>
                    <a:pt x="10377" y="7013"/>
                    <a:pt x="10377" y="7018"/>
                  </a:cubicBezTo>
                  <a:lnTo>
                    <a:pt x="10377" y="7353"/>
                  </a:lnTo>
                  <a:cubicBezTo>
                    <a:pt x="10377" y="7452"/>
                    <a:pt x="10297" y="7531"/>
                    <a:pt x="10199" y="7531"/>
                  </a:cubicBezTo>
                  <a:lnTo>
                    <a:pt x="492" y="7531"/>
                  </a:lnTo>
                  <a:cubicBezTo>
                    <a:pt x="392" y="7531"/>
                    <a:pt x="313" y="7452"/>
                    <a:pt x="313" y="7353"/>
                  </a:cubicBezTo>
                  <a:lnTo>
                    <a:pt x="313" y="7018"/>
                  </a:lnTo>
                  <a:cubicBezTo>
                    <a:pt x="313" y="7013"/>
                    <a:pt x="318" y="7007"/>
                    <a:pt x="324" y="7007"/>
                  </a:cubicBezTo>
                  <a:lnTo>
                    <a:pt x="8860" y="7007"/>
                  </a:lnTo>
                  <a:cubicBezTo>
                    <a:pt x="8944" y="7005"/>
                    <a:pt x="9012" y="6936"/>
                    <a:pt x="9012" y="6851"/>
                  </a:cubicBezTo>
                  <a:cubicBezTo>
                    <a:pt x="9012" y="6766"/>
                    <a:pt x="8944" y="6698"/>
                    <a:pt x="8860" y="6695"/>
                  </a:cubicBezTo>
                  <a:lnTo>
                    <a:pt x="815" y="6695"/>
                  </a:lnTo>
                  <a:lnTo>
                    <a:pt x="815" y="492"/>
                  </a:lnTo>
                  <a:cubicBezTo>
                    <a:pt x="815" y="392"/>
                    <a:pt x="894" y="313"/>
                    <a:pt x="994" y="313"/>
                  </a:cubicBezTo>
                  <a:close/>
                  <a:moveTo>
                    <a:pt x="994" y="1"/>
                  </a:moveTo>
                  <a:cubicBezTo>
                    <a:pt x="722" y="1"/>
                    <a:pt x="503" y="220"/>
                    <a:pt x="503" y="492"/>
                  </a:cubicBezTo>
                  <a:lnTo>
                    <a:pt x="503" y="6695"/>
                  </a:lnTo>
                  <a:lnTo>
                    <a:pt x="324" y="6695"/>
                  </a:lnTo>
                  <a:cubicBezTo>
                    <a:pt x="145" y="6695"/>
                    <a:pt x="1" y="6839"/>
                    <a:pt x="1" y="7018"/>
                  </a:cubicBezTo>
                  <a:lnTo>
                    <a:pt x="1" y="7353"/>
                  </a:lnTo>
                  <a:cubicBezTo>
                    <a:pt x="1" y="7624"/>
                    <a:pt x="220" y="7845"/>
                    <a:pt x="492" y="7845"/>
                  </a:cubicBezTo>
                  <a:lnTo>
                    <a:pt x="10199" y="7845"/>
                  </a:lnTo>
                  <a:cubicBezTo>
                    <a:pt x="10470" y="7845"/>
                    <a:pt x="10689" y="7624"/>
                    <a:pt x="10690" y="7353"/>
                  </a:cubicBezTo>
                  <a:lnTo>
                    <a:pt x="10690" y="7018"/>
                  </a:lnTo>
                  <a:cubicBezTo>
                    <a:pt x="10689" y="6839"/>
                    <a:pt x="10545" y="6695"/>
                    <a:pt x="10366" y="6695"/>
                  </a:cubicBezTo>
                  <a:lnTo>
                    <a:pt x="10188" y="6695"/>
                  </a:lnTo>
                  <a:lnTo>
                    <a:pt x="10188" y="492"/>
                  </a:lnTo>
                  <a:cubicBezTo>
                    <a:pt x="10187" y="220"/>
                    <a:pt x="9967" y="1"/>
                    <a:pt x="9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7"/>
          <p:cNvGrpSpPr/>
          <p:nvPr/>
        </p:nvGrpSpPr>
        <p:grpSpPr>
          <a:xfrm>
            <a:off x="6722557" y="3526306"/>
            <a:ext cx="333118" cy="312495"/>
            <a:chOff x="5306200" y="272850"/>
            <a:chExt cx="213825" cy="200600"/>
          </a:xfrm>
        </p:grpSpPr>
        <p:sp>
          <p:nvSpPr>
            <p:cNvPr id="513" name="Google Shape;513;p47"/>
            <p:cNvSpPr/>
            <p:nvPr/>
          </p:nvSpPr>
          <p:spPr>
            <a:xfrm>
              <a:off x="5306200" y="272850"/>
              <a:ext cx="183775" cy="200600"/>
            </a:xfrm>
            <a:custGeom>
              <a:avLst/>
              <a:gdLst/>
              <a:ahLst/>
              <a:cxnLst/>
              <a:rect l="l" t="t" r="r" b="b"/>
              <a:pathLst>
                <a:path w="7351" h="8024" extrusionOk="0">
                  <a:moveTo>
                    <a:pt x="6414" y="3209"/>
                  </a:moveTo>
                  <a:cubicBezTo>
                    <a:pt x="6810" y="3271"/>
                    <a:pt x="7100" y="3612"/>
                    <a:pt x="7100" y="4012"/>
                  </a:cubicBezTo>
                  <a:cubicBezTo>
                    <a:pt x="7100" y="4412"/>
                    <a:pt x="6810" y="4752"/>
                    <a:pt x="6414" y="4814"/>
                  </a:cubicBezTo>
                  <a:lnTo>
                    <a:pt x="6414" y="3209"/>
                  </a:lnTo>
                  <a:close/>
                  <a:moveTo>
                    <a:pt x="938" y="3065"/>
                  </a:moveTo>
                  <a:lnTo>
                    <a:pt x="938" y="4958"/>
                  </a:lnTo>
                  <a:lnTo>
                    <a:pt x="662" y="4958"/>
                  </a:lnTo>
                  <a:cubicBezTo>
                    <a:pt x="434" y="4958"/>
                    <a:pt x="251" y="4774"/>
                    <a:pt x="251" y="4547"/>
                  </a:cubicBezTo>
                  <a:lnTo>
                    <a:pt x="251" y="3476"/>
                  </a:lnTo>
                  <a:cubicBezTo>
                    <a:pt x="251" y="3250"/>
                    <a:pt x="434" y="3065"/>
                    <a:pt x="662" y="3065"/>
                  </a:cubicBezTo>
                  <a:close/>
                  <a:moveTo>
                    <a:pt x="2009" y="3065"/>
                  </a:moveTo>
                  <a:lnTo>
                    <a:pt x="2009" y="4958"/>
                  </a:lnTo>
                  <a:lnTo>
                    <a:pt x="1190" y="4958"/>
                  </a:lnTo>
                  <a:lnTo>
                    <a:pt x="1190" y="3065"/>
                  </a:lnTo>
                  <a:close/>
                  <a:moveTo>
                    <a:pt x="2144" y="5879"/>
                  </a:moveTo>
                  <a:lnTo>
                    <a:pt x="2144" y="6432"/>
                  </a:lnTo>
                  <a:lnTo>
                    <a:pt x="1906" y="6432"/>
                  </a:lnTo>
                  <a:lnTo>
                    <a:pt x="2054" y="5879"/>
                  </a:lnTo>
                  <a:close/>
                  <a:moveTo>
                    <a:pt x="1972" y="5210"/>
                  </a:moveTo>
                  <a:lnTo>
                    <a:pt x="1503" y="6968"/>
                  </a:lnTo>
                  <a:lnTo>
                    <a:pt x="1190" y="6968"/>
                  </a:lnTo>
                  <a:lnTo>
                    <a:pt x="1190" y="5210"/>
                  </a:lnTo>
                  <a:close/>
                  <a:moveTo>
                    <a:pt x="6164" y="252"/>
                  </a:moveTo>
                  <a:lnTo>
                    <a:pt x="6164" y="7772"/>
                  </a:lnTo>
                  <a:lnTo>
                    <a:pt x="5610" y="7772"/>
                  </a:lnTo>
                  <a:lnTo>
                    <a:pt x="5610" y="2477"/>
                  </a:lnTo>
                  <a:cubicBezTo>
                    <a:pt x="5613" y="2406"/>
                    <a:pt x="5556" y="2347"/>
                    <a:pt x="5485" y="2347"/>
                  </a:cubicBezTo>
                  <a:cubicBezTo>
                    <a:pt x="5414" y="2347"/>
                    <a:pt x="5357" y="2406"/>
                    <a:pt x="5360" y="2477"/>
                  </a:cubicBezTo>
                  <a:lnTo>
                    <a:pt x="5360" y="6949"/>
                  </a:lnTo>
                  <a:cubicBezTo>
                    <a:pt x="5146" y="6658"/>
                    <a:pt x="4910" y="6385"/>
                    <a:pt x="4652" y="6132"/>
                  </a:cubicBezTo>
                  <a:cubicBezTo>
                    <a:pt x="4302" y="5793"/>
                    <a:pt x="3937" y="5522"/>
                    <a:pt x="3565" y="5328"/>
                  </a:cubicBezTo>
                  <a:cubicBezTo>
                    <a:pt x="3136" y="5103"/>
                    <a:pt x="2699" y="4981"/>
                    <a:pt x="2261" y="4961"/>
                  </a:cubicBezTo>
                  <a:lnTo>
                    <a:pt x="2261" y="3063"/>
                  </a:lnTo>
                  <a:cubicBezTo>
                    <a:pt x="2699" y="3043"/>
                    <a:pt x="3136" y="2920"/>
                    <a:pt x="3565" y="2695"/>
                  </a:cubicBezTo>
                  <a:cubicBezTo>
                    <a:pt x="3937" y="2501"/>
                    <a:pt x="4302" y="2231"/>
                    <a:pt x="4652" y="1892"/>
                  </a:cubicBezTo>
                  <a:cubicBezTo>
                    <a:pt x="4910" y="1638"/>
                    <a:pt x="5146" y="1365"/>
                    <a:pt x="5360" y="1074"/>
                  </a:cubicBezTo>
                  <a:lnTo>
                    <a:pt x="5360" y="1874"/>
                  </a:lnTo>
                  <a:cubicBezTo>
                    <a:pt x="5361" y="1941"/>
                    <a:pt x="5418" y="1995"/>
                    <a:pt x="5485" y="1995"/>
                  </a:cubicBezTo>
                  <a:cubicBezTo>
                    <a:pt x="5552" y="1995"/>
                    <a:pt x="5608" y="1941"/>
                    <a:pt x="5610" y="1874"/>
                  </a:cubicBezTo>
                  <a:lnTo>
                    <a:pt x="5610" y="252"/>
                  </a:lnTo>
                  <a:close/>
                  <a:moveTo>
                    <a:pt x="5485" y="0"/>
                  </a:moveTo>
                  <a:cubicBezTo>
                    <a:pt x="5415" y="0"/>
                    <a:pt x="5360" y="57"/>
                    <a:pt x="5360" y="127"/>
                  </a:cubicBezTo>
                  <a:lnTo>
                    <a:pt x="5360" y="628"/>
                  </a:lnTo>
                  <a:cubicBezTo>
                    <a:pt x="5107" y="1023"/>
                    <a:pt x="4808" y="1388"/>
                    <a:pt x="4471" y="1715"/>
                  </a:cubicBezTo>
                  <a:cubicBezTo>
                    <a:pt x="3955" y="2217"/>
                    <a:pt x="3129" y="2814"/>
                    <a:pt x="2136" y="2814"/>
                  </a:cubicBezTo>
                  <a:lnTo>
                    <a:pt x="662" y="2814"/>
                  </a:lnTo>
                  <a:cubicBezTo>
                    <a:pt x="297" y="2815"/>
                    <a:pt x="1" y="3111"/>
                    <a:pt x="1" y="3476"/>
                  </a:cubicBezTo>
                  <a:lnTo>
                    <a:pt x="1" y="4547"/>
                  </a:lnTo>
                  <a:cubicBezTo>
                    <a:pt x="1" y="4912"/>
                    <a:pt x="297" y="5208"/>
                    <a:pt x="662" y="5210"/>
                  </a:cubicBezTo>
                  <a:lnTo>
                    <a:pt x="938" y="5210"/>
                  </a:lnTo>
                  <a:lnTo>
                    <a:pt x="938" y="7094"/>
                  </a:lnTo>
                  <a:cubicBezTo>
                    <a:pt x="938" y="7163"/>
                    <a:pt x="994" y="7220"/>
                    <a:pt x="1064" y="7220"/>
                  </a:cubicBezTo>
                  <a:lnTo>
                    <a:pt x="1600" y="7220"/>
                  </a:lnTo>
                  <a:cubicBezTo>
                    <a:pt x="1657" y="7220"/>
                    <a:pt x="1706" y="7181"/>
                    <a:pt x="1721" y="7127"/>
                  </a:cubicBezTo>
                  <a:lnTo>
                    <a:pt x="1838" y="6684"/>
                  </a:lnTo>
                  <a:lnTo>
                    <a:pt x="2269" y="6684"/>
                  </a:lnTo>
                  <a:cubicBezTo>
                    <a:pt x="2339" y="6684"/>
                    <a:pt x="2394" y="6627"/>
                    <a:pt x="2394" y="6557"/>
                  </a:cubicBezTo>
                  <a:lnTo>
                    <a:pt x="2394" y="5754"/>
                  </a:lnTo>
                  <a:cubicBezTo>
                    <a:pt x="2394" y="5684"/>
                    <a:pt x="2339" y="5628"/>
                    <a:pt x="2269" y="5628"/>
                  </a:cubicBezTo>
                  <a:lnTo>
                    <a:pt x="2120" y="5628"/>
                  </a:lnTo>
                  <a:lnTo>
                    <a:pt x="2231" y="5211"/>
                  </a:lnTo>
                  <a:cubicBezTo>
                    <a:pt x="3182" y="5247"/>
                    <a:pt x="3971" y="5824"/>
                    <a:pt x="4471" y="6308"/>
                  </a:cubicBezTo>
                  <a:cubicBezTo>
                    <a:pt x="4808" y="6635"/>
                    <a:pt x="5105" y="7002"/>
                    <a:pt x="5359" y="7397"/>
                  </a:cubicBezTo>
                  <a:lnTo>
                    <a:pt x="5359" y="7897"/>
                  </a:lnTo>
                  <a:cubicBezTo>
                    <a:pt x="5359" y="7967"/>
                    <a:pt x="5415" y="8023"/>
                    <a:pt x="5484" y="8023"/>
                  </a:cubicBezTo>
                  <a:lnTo>
                    <a:pt x="6289" y="8023"/>
                  </a:lnTo>
                  <a:cubicBezTo>
                    <a:pt x="6357" y="8023"/>
                    <a:pt x="6414" y="7967"/>
                    <a:pt x="6414" y="7897"/>
                  </a:cubicBezTo>
                  <a:lnTo>
                    <a:pt x="6414" y="5067"/>
                  </a:lnTo>
                  <a:cubicBezTo>
                    <a:pt x="6948" y="5004"/>
                    <a:pt x="7351" y="4550"/>
                    <a:pt x="7351" y="4012"/>
                  </a:cubicBezTo>
                  <a:cubicBezTo>
                    <a:pt x="7351" y="3473"/>
                    <a:pt x="6948" y="3020"/>
                    <a:pt x="6414" y="2956"/>
                  </a:cubicBezTo>
                  <a:lnTo>
                    <a:pt x="6414" y="2955"/>
                  </a:lnTo>
                  <a:lnTo>
                    <a:pt x="6414" y="127"/>
                  </a:lnTo>
                  <a:cubicBezTo>
                    <a:pt x="6414" y="57"/>
                    <a:pt x="6359" y="0"/>
                    <a:pt x="6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5503925" y="370000"/>
              <a:ext cx="16100" cy="6275"/>
            </a:xfrm>
            <a:custGeom>
              <a:avLst/>
              <a:gdLst/>
              <a:ahLst/>
              <a:cxnLst/>
              <a:rect l="l" t="t" r="r" b="b"/>
              <a:pathLst>
                <a:path w="644" h="251" extrusionOk="0">
                  <a:moveTo>
                    <a:pt x="122" y="1"/>
                  </a:moveTo>
                  <a:cubicBezTo>
                    <a:pt x="54" y="3"/>
                    <a:pt x="0" y="58"/>
                    <a:pt x="0" y="126"/>
                  </a:cubicBezTo>
                  <a:cubicBezTo>
                    <a:pt x="0" y="193"/>
                    <a:pt x="54" y="250"/>
                    <a:pt x="122" y="251"/>
                  </a:cubicBezTo>
                  <a:lnTo>
                    <a:pt x="524" y="251"/>
                  </a:lnTo>
                  <a:cubicBezTo>
                    <a:pt x="591" y="250"/>
                    <a:pt x="644" y="193"/>
                    <a:pt x="644" y="126"/>
                  </a:cubicBezTo>
                  <a:cubicBezTo>
                    <a:pt x="644" y="58"/>
                    <a:pt x="591" y="3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5490050" y="332100"/>
              <a:ext cx="14750" cy="13400"/>
            </a:xfrm>
            <a:custGeom>
              <a:avLst/>
              <a:gdLst/>
              <a:ahLst/>
              <a:cxnLst/>
              <a:rect l="l" t="t" r="r" b="b"/>
              <a:pathLst>
                <a:path w="590" h="536" extrusionOk="0">
                  <a:moveTo>
                    <a:pt x="451" y="1"/>
                  </a:moveTo>
                  <a:cubicBezTo>
                    <a:pt x="419" y="1"/>
                    <a:pt x="387" y="13"/>
                    <a:pt x="362" y="37"/>
                  </a:cubicBezTo>
                  <a:lnTo>
                    <a:pt x="78" y="321"/>
                  </a:lnTo>
                  <a:cubicBezTo>
                    <a:pt x="1" y="401"/>
                    <a:pt x="56" y="534"/>
                    <a:pt x="166" y="535"/>
                  </a:cubicBezTo>
                  <a:cubicBezTo>
                    <a:pt x="168" y="535"/>
                    <a:pt x="170" y="535"/>
                    <a:pt x="171" y="535"/>
                  </a:cubicBezTo>
                  <a:cubicBezTo>
                    <a:pt x="203" y="535"/>
                    <a:pt x="232" y="522"/>
                    <a:pt x="255" y="499"/>
                  </a:cubicBezTo>
                  <a:lnTo>
                    <a:pt x="539" y="215"/>
                  </a:lnTo>
                  <a:cubicBezTo>
                    <a:pt x="588" y="166"/>
                    <a:pt x="589" y="86"/>
                    <a:pt x="539" y="37"/>
                  </a:cubicBezTo>
                  <a:cubicBezTo>
                    <a:pt x="515" y="13"/>
                    <a:pt x="483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5490775" y="400800"/>
              <a:ext cx="13950" cy="13325"/>
            </a:xfrm>
            <a:custGeom>
              <a:avLst/>
              <a:gdLst/>
              <a:ahLst/>
              <a:cxnLst/>
              <a:rect l="l" t="t" r="r" b="b"/>
              <a:pathLst>
                <a:path w="558" h="533" extrusionOk="0">
                  <a:moveTo>
                    <a:pt x="137" y="0"/>
                  </a:moveTo>
                  <a:cubicBezTo>
                    <a:pt x="105" y="0"/>
                    <a:pt x="73" y="12"/>
                    <a:pt x="49" y="37"/>
                  </a:cubicBezTo>
                  <a:cubicBezTo>
                    <a:pt x="0" y="86"/>
                    <a:pt x="0" y="166"/>
                    <a:pt x="49" y="214"/>
                  </a:cubicBezTo>
                  <a:lnTo>
                    <a:pt x="333" y="498"/>
                  </a:lnTo>
                  <a:cubicBezTo>
                    <a:pt x="357" y="521"/>
                    <a:pt x="388" y="533"/>
                    <a:pt x="419" y="533"/>
                  </a:cubicBezTo>
                  <a:cubicBezTo>
                    <a:pt x="451" y="533"/>
                    <a:pt x="484" y="520"/>
                    <a:pt x="508" y="496"/>
                  </a:cubicBezTo>
                  <a:cubicBezTo>
                    <a:pt x="556" y="449"/>
                    <a:pt x="557" y="370"/>
                    <a:pt x="510" y="321"/>
                  </a:cubicBezTo>
                  <a:lnTo>
                    <a:pt x="226" y="37"/>
                  </a:lnTo>
                  <a:cubicBezTo>
                    <a:pt x="201" y="12"/>
                    <a:pt x="16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7"/>
          <p:cNvGrpSpPr/>
          <p:nvPr/>
        </p:nvGrpSpPr>
        <p:grpSpPr>
          <a:xfrm>
            <a:off x="6555962" y="1859546"/>
            <a:ext cx="333134" cy="330472"/>
            <a:chOff x="5912850" y="4656250"/>
            <a:chExt cx="209650" cy="207975"/>
          </a:xfrm>
        </p:grpSpPr>
        <p:sp>
          <p:nvSpPr>
            <p:cNvPr id="518" name="Google Shape;518;p47"/>
            <p:cNvSpPr/>
            <p:nvPr/>
          </p:nvSpPr>
          <p:spPr>
            <a:xfrm>
              <a:off x="5988025" y="4656250"/>
              <a:ext cx="134475" cy="134850"/>
            </a:xfrm>
            <a:custGeom>
              <a:avLst/>
              <a:gdLst/>
              <a:ahLst/>
              <a:cxnLst/>
              <a:rect l="l" t="t" r="r" b="b"/>
              <a:pathLst>
                <a:path w="5379" h="5394" extrusionOk="0">
                  <a:moveTo>
                    <a:pt x="2689" y="269"/>
                  </a:moveTo>
                  <a:cubicBezTo>
                    <a:pt x="4024" y="269"/>
                    <a:pt x="5109" y="1118"/>
                    <a:pt x="5109" y="2164"/>
                  </a:cubicBezTo>
                  <a:cubicBezTo>
                    <a:pt x="5111" y="3085"/>
                    <a:pt x="4269" y="3869"/>
                    <a:pt x="3112" y="4030"/>
                  </a:cubicBezTo>
                  <a:cubicBezTo>
                    <a:pt x="3042" y="4039"/>
                    <a:pt x="2992" y="4101"/>
                    <a:pt x="2996" y="4172"/>
                  </a:cubicBezTo>
                  <a:lnTo>
                    <a:pt x="2996" y="4175"/>
                  </a:lnTo>
                  <a:cubicBezTo>
                    <a:pt x="2930" y="4606"/>
                    <a:pt x="2619" y="4960"/>
                    <a:pt x="2200" y="5082"/>
                  </a:cubicBezTo>
                  <a:cubicBezTo>
                    <a:pt x="2362" y="4808"/>
                    <a:pt x="2425" y="4487"/>
                    <a:pt x="2382" y="4174"/>
                  </a:cubicBezTo>
                  <a:cubicBezTo>
                    <a:pt x="2382" y="4172"/>
                    <a:pt x="2382" y="4172"/>
                    <a:pt x="2382" y="4171"/>
                  </a:cubicBezTo>
                  <a:cubicBezTo>
                    <a:pt x="2386" y="4101"/>
                    <a:pt x="2336" y="4039"/>
                    <a:pt x="2266" y="4030"/>
                  </a:cubicBezTo>
                  <a:cubicBezTo>
                    <a:pt x="1109" y="3869"/>
                    <a:pt x="269" y="3085"/>
                    <a:pt x="269" y="2164"/>
                  </a:cubicBezTo>
                  <a:cubicBezTo>
                    <a:pt x="269" y="1118"/>
                    <a:pt x="1355" y="269"/>
                    <a:pt x="2689" y="269"/>
                  </a:cubicBezTo>
                  <a:close/>
                  <a:moveTo>
                    <a:pt x="2690" y="1"/>
                  </a:moveTo>
                  <a:cubicBezTo>
                    <a:pt x="1978" y="1"/>
                    <a:pt x="1305" y="223"/>
                    <a:pt x="799" y="624"/>
                  </a:cubicBezTo>
                  <a:cubicBezTo>
                    <a:pt x="285" y="1033"/>
                    <a:pt x="1" y="1580"/>
                    <a:pt x="1" y="2164"/>
                  </a:cubicBezTo>
                  <a:cubicBezTo>
                    <a:pt x="1" y="3191"/>
                    <a:pt x="888" y="4067"/>
                    <a:pt x="2124" y="4279"/>
                  </a:cubicBezTo>
                  <a:cubicBezTo>
                    <a:pt x="2149" y="4607"/>
                    <a:pt x="2032" y="4930"/>
                    <a:pt x="1801" y="5164"/>
                  </a:cubicBezTo>
                  <a:cubicBezTo>
                    <a:pt x="1718" y="5249"/>
                    <a:pt x="1778" y="5392"/>
                    <a:pt x="1896" y="5393"/>
                  </a:cubicBezTo>
                  <a:cubicBezTo>
                    <a:pt x="2554" y="5393"/>
                    <a:pt x="3120" y="4921"/>
                    <a:pt x="3250" y="4280"/>
                  </a:cubicBezTo>
                  <a:cubicBezTo>
                    <a:pt x="3822" y="4182"/>
                    <a:pt x="4345" y="3934"/>
                    <a:pt x="4730" y="3575"/>
                  </a:cubicBezTo>
                  <a:cubicBezTo>
                    <a:pt x="5148" y="3183"/>
                    <a:pt x="5379" y="2682"/>
                    <a:pt x="5379" y="2164"/>
                  </a:cubicBezTo>
                  <a:cubicBezTo>
                    <a:pt x="5379" y="1580"/>
                    <a:pt x="5095" y="1033"/>
                    <a:pt x="4580" y="624"/>
                  </a:cubicBezTo>
                  <a:cubicBezTo>
                    <a:pt x="4074" y="221"/>
                    <a:pt x="3402" y="1"/>
                    <a:pt x="2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60279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0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5" y="231"/>
                    <a:pt x="335" y="145"/>
                  </a:cubicBezTo>
                  <a:cubicBezTo>
                    <a:pt x="335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6072975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1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60504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1" y="156"/>
                    <a:pt x="91" y="246"/>
                  </a:cubicBezTo>
                  <a:cubicBezTo>
                    <a:pt x="120" y="275"/>
                    <a:pt x="156" y="288"/>
                    <a:pt x="192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912850" y="4702125"/>
              <a:ext cx="164050" cy="162100"/>
            </a:xfrm>
            <a:custGeom>
              <a:avLst/>
              <a:gdLst/>
              <a:ahLst/>
              <a:cxnLst/>
              <a:rect l="l" t="t" r="r" b="b"/>
              <a:pathLst>
                <a:path w="6562" h="6484" extrusionOk="0">
                  <a:moveTo>
                    <a:pt x="974" y="0"/>
                  </a:moveTo>
                  <a:cubicBezTo>
                    <a:pt x="942" y="0"/>
                    <a:pt x="909" y="12"/>
                    <a:pt x="884" y="35"/>
                  </a:cubicBezTo>
                  <a:cubicBezTo>
                    <a:pt x="853" y="64"/>
                    <a:pt x="122" y="742"/>
                    <a:pt x="69" y="1314"/>
                  </a:cubicBezTo>
                  <a:cubicBezTo>
                    <a:pt x="0" y="2068"/>
                    <a:pt x="761" y="3382"/>
                    <a:pt x="1964" y="4585"/>
                  </a:cubicBezTo>
                  <a:cubicBezTo>
                    <a:pt x="3117" y="5736"/>
                    <a:pt x="4370" y="6483"/>
                    <a:pt x="5137" y="6483"/>
                  </a:cubicBezTo>
                  <a:cubicBezTo>
                    <a:pt x="5171" y="6483"/>
                    <a:pt x="5203" y="6482"/>
                    <a:pt x="5236" y="6479"/>
                  </a:cubicBezTo>
                  <a:cubicBezTo>
                    <a:pt x="5808" y="6427"/>
                    <a:pt x="6486" y="5696"/>
                    <a:pt x="6514" y="5665"/>
                  </a:cubicBezTo>
                  <a:cubicBezTo>
                    <a:pt x="6559" y="5617"/>
                    <a:pt x="6562" y="5544"/>
                    <a:pt x="6521" y="5491"/>
                  </a:cubicBezTo>
                  <a:cubicBezTo>
                    <a:pt x="6295" y="5209"/>
                    <a:pt x="6054" y="4937"/>
                    <a:pt x="5798" y="4680"/>
                  </a:cubicBezTo>
                  <a:cubicBezTo>
                    <a:pt x="5541" y="4424"/>
                    <a:pt x="5269" y="4183"/>
                    <a:pt x="4987" y="3957"/>
                  </a:cubicBezTo>
                  <a:cubicBezTo>
                    <a:pt x="4962" y="3937"/>
                    <a:pt x="4932" y="3927"/>
                    <a:pt x="4903" y="3927"/>
                  </a:cubicBezTo>
                  <a:cubicBezTo>
                    <a:pt x="4868" y="3927"/>
                    <a:pt x="4834" y="3941"/>
                    <a:pt x="4809" y="3966"/>
                  </a:cubicBezTo>
                  <a:lnTo>
                    <a:pt x="4300" y="4475"/>
                  </a:lnTo>
                  <a:lnTo>
                    <a:pt x="2648" y="2825"/>
                  </a:lnTo>
                  <a:cubicBezTo>
                    <a:pt x="2621" y="2793"/>
                    <a:pt x="2583" y="2776"/>
                    <a:pt x="2545" y="2776"/>
                  </a:cubicBezTo>
                  <a:cubicBezTo>
                    <a:pt x="2510" y="2776"/>
                    <a:pt x="2476" y="2789"/>
                    <a:pt x="2450" y="2815"/>
                  </a:cubicBezTo>
                  <a:cubicBezTo>
                    <a:pt x="2395" y="2872"/>
                    <a:pt x="2399" y="2963"/>
                    <a:pt x="2458" y="3013"/>
                  </a:cubicBezTo>
                  <a:lnTo>
                    <a:pt x="4204" y="4760"/>
                  </a:lnTo>
                  <a:cubicBezTo>
                    <a:pt x="4231" y="4787"/>
                    <a:pt x="4265" y="4800"/>
                    <a:pt x="4299" y="4800"/>
                  </a:cubicBezTo>
                  <a:cubicBezTo>
                    <a:pt x="4334" y="4800"/>
                    <a:pt x="4368" y="4787"/>
                    <a:pt x="4394" y="4760"/>
                  </a:cubicBezTo>
                  <a:lnTo>
                    <a:pt x="4913" y="4242"/>
                  </a:lnTo>
                  <a:cubicBezTo>
                    <a:pt x="5055" y="4359"/>
                    <a:pt x="5339" y="4600"/>
                    <a:pt x="5608" y="4869"/>
                  </a:cubicBezTo>
                  <a:cubicBezTo>
                    <a:pt x="5878" y="5139"/>
                    <a:pt x="6120" y="5425"/>
                    <a:pt x="6237" y="5567"/>
                  </a:cubicBezTo>
                  <a:cubicBezTo>
                    <a:pt x="6011" y="5792"/>
                    <a:pt x="5553" y="6182"/>
                    <a:pt x="5210" y="6213"/>
                  </a:cubicBezTo>
                  <a:cubicBezTo>
                    <a:pt x="5184" y="6215"/>
                    <a:pt x="5157" y="6216"/>
                    <a:pt x="5130" y="6216"/>
                  </a:cubicBezTo>
                  <a:cubicBezTo>
                    <a:pt x="4445" y="6216"/>
                    <a:pt x="3241" y="5484"/>
                    <a:pt x="2154" y="4396"/>
                  </a:cubicBezTo>
                  <a:cubicBezTo>
                    <a:pt x="1022" y="3265"/>
                    <a:pt x="275" y="2008"/>
                    <a:pt x="337" y="1340"/>
                  </a:cubicBezTo>
                  <a:cubicBezTo>
                    <a:pt x="368" y="998"/>
                    <a:pt x="758" y="540"/>
                    <a:pt x="983" y="313"/>
                  </a:cubicBezTo>
                  <a:cubicBezTo>
                    <a:pt x="1124" y="430"/>
                    <a:pt x="1411" y="672"/>
                    <a:pt x="1680" y="941"/>
                  </a:cubicBezTo>
                  <a:cubicBezTo>
                    <a:pt x="1951" y="1211"/>
                    <a:pt x="2191" y="1495"/>
                    <a:pt x="2308" y="1637"/>
                  </a:cubicBezTo>
                  <a:lnTo>
                    <a:pt x="1789" y="2156"/>
                  </a:lnTo>
                  <a:cubicBezTo>
                    <a:pt x="1737" y="2208"/>
                    <a:pt x="1737" y="2293"/>
                    <a:pt x="1789" y="2345"/>
                  </a:cubicBezTo>
                  <a:lnTo>
                    <a:pt x="2079" y="2635"/>
                  </a:lnTo>
                  <a:cubicBezTo>
                    <a:pt x="2107" y="2659"/>
                    <a:pt x="2136" y="2669"/>
                    <a:pt x="2165" y="2669"/>
                  </a:cubicBezTo>
                  <a:cubicBezTo>
                    <a:pt x="2267" y="2669"/>
                    <a:pt x="2353" y="2543"/>
                    <a:pt x="2269" y="2445"/>
                  </a:cubicBezTo>
                  <a:lnTo>
                    <a:pt x="2075" y="2251"/>
                  </a:lnTo>
                  <a:lnTo>
                    <a:pt x="2582" y="1742"/>
                  </a:lnTo>
                  <a:cubicBezTo>
                    <a:pt x="2631" y="1694"/>
                    <a:pt x="2635" y="1617"/>
                    <a:pt x="2593" y="1565"/>
                  </a:cubicBezTo>
                  <a:cubicBezTo>
                    <a:pt x="2143" y="994"/>
                    <a:pt x="1628" y="478"/>
                    <a:pt x="1057" y="29"/>
                  </a:cubicBezTo>
                  <a:cubicBezTo>
                    <a:pt x="1033" y="10"/>
                    <a:pt x="1004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24179" t="38427" r="56516" b="32583"/>
          <a:stretch/>
        </p:blipFill>
        <p:spPr>
          <a:xfrm>
            <a:off x="4024686" y="1262280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54621" t="71709" r="26075" b="-698"/>
          <a:stretch/>
        </p:blipFill>
        <p:spPr>
          <a:xfrm>
            <a:off x="6140295" y="2945023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174688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Explicabilité du modèle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4098924" y="1262280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Métrique d’évaluation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6200870" y="2983404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Qualité des données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9" name="Google Shape;499;p47"/>
          <p:cNvSpPr txBox="1">
            <a:spLocks noGrp="1"/>
          </p:cNvSpPr>
          <p:nvPr>
            <p:ph type="ctrTitle"/>
          </p:nvPr>
        </p:nvSpPr>
        <p:spPr>
          <a:xfrm>
            <a:off x="723598" y="470625"/>
            <a:ext cx="305631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/>
              <a:t>Limites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47"/>
          <p:cNvGrpSpPr/>
          <p:nvPr/>
        </p:nvGrpSpPr>
        <p:grpSpPr>
          <a:xfrm>
            <a:off x="6555962" y="1859546"/>
            <a:ext cx="333134" cy="330472"/>
            <a:chOff x="5912850" y="4656250"/>
            <a:chExt cx="209650" cy="207975"/>
          </a:xfrm>
        </p:grpSpPr>
        <p:sp>
          <p:nvSpPr>
            <p:cNvPr id="518" name="Google Shape;518;p47"/>
            <p:cNvSpPr/>
            <p:nvPr/>
          </p:nvSpPr>
          <p:spPr>
            <a:xfrm>
              <a:off x="5988025" y="4656250"/>
              <a:ext cx="134475" cy="134850"/>
            </a:xfrm>
            <a:custGeom>
              <a:avLst/>
              <a:gdLst/>
              <a:ahLst/>
              <a:cxnLst/>
              <a:rect l="l" t="t" r="r" b="b"/>
              <a:pathLst>
                <a:path w="5379" h="5394" extrusionOk="0">
                  <a:moveTo>
                    <a:pt x="2689" y="269"/>
                  </a:moveTo>
                  <a:cubicBezTo>
                    <a:pt x="4024" y="269"/>
                    <a:pt x="5109" y="1118"/>
                    <a:pt x="5109" y="2164"/>
                  </a:cubicBezTo>
                  <a:cubicBezTo>
                    <a:pt x="5111" y="3085"/>
                    <a:pt x="4269" y="3869"/>
                    <a:pt x="3112" y="4030"/>
                  </a:cubicBezTo>
                  <a:cubicBezTo>
                    <a:pt x="3042" y="4039"/>
                    <a:pt x="2992" y="4101"/>
                    <a:pt x="2996" y="4172"/>
                  </a:cubicBezTo>
                  <a:lnTo>
                    <a:pt x="2996" y="4175"/>
                  </a:lnTo>
                  <a:cubicBezTo>
                    <a:pt x="2930" y="4606"/>
                    <a:pt x="2619" y="4960"/>
                    <a:pt x="2200" y="5082"/>
                  </a:cubicBezTo>
                  <a:cubicBezTo>
                    <a:pt x="2362" y="4808"/>
                    <a:pt x="2425" y="4487"/>
                    <a:pt x="2382" y="4174"/>
                  </a:cubicBezTo>
                  <a:cubicBezTo>
                    <a:pt x="2382" y="4172"/>
                    <a:pt x="2382" y="4172"/>
                    <a:pt x="2382" y="4171"/>
                  </a:cubicBezTo>
                  <a:cubicBezTo>
                    <a:pt x="2386" y="4101"/>
                    <a:pt x="2336" y="4039"/>
                    <a:pt x="2266" y="4030"/>
                  </a:cubicBezTo>
                  <a:cubicBezTo>
                    <a:pt x="1109" y="3869"/>
                    <a:pt x="269" y="3085"/>
                    <a:pt x="269" y="2164"/>
                  </a:cubicBezTo>
                  <a:cubicBezTo>
                    <a:pt x="269" y="1118"/>
                    <a:pt x="1355" y="269"/>
                    <a:pt x="2689" y="269"/>
                  </a:cubicBezTo>
                  <a:close/>
                  <a:moveTo>
                    <a:pt x="2690" y="1"/>
                  </a:moveTo>
                  <a:cubicBezTo>
                    <a:pt x="1978" y="1"/>
                    <a:pt x="1305" y="223"/>
                    <a:pt x="799" y="624"/>
                  </a:cubicBezTo>
                  <a:cubicBezTo>
                    <a:pt x="285" y="1033"/>
                    <a:pt x="1" y="1580"/>
                    <a:pt x="1" y="2164"/>
                  </a:cubicBezTo>
                  <a:cubicBezTo>
                    <a:pt x="1" y="3191"/>
                    <a:pt x="888" y="4067"/>
                    <a:pt x="2124" y="4279"/>
                  </a:cubicBezTo>
                  <a:cubicBezTo>
                    <a:pt x="2149" y="4607"/>
                    <a:pt x="2032" y="4930"/>
                    <a:pt x="1801" y="5164"/>
                  </a:cubicBezTo>
                  <a:cubicBezTo>
                    <a:pt x="1718" y="5249"/>
                    <a:pt x="1778" y="5392"/>
                    <a:pt x="1896" y="5393"/>
                  </a:cubicBezTo>
                  <a:cubicBezTo>
                    <a:pt x="2554" y="5393"/>
                    <a:pt x="3120" y="4921"/>
                    <a:pt x="3250" y="4280"/>
                  </a:cubicBezTo>
                  <a:cubicBezTo>
                    <a:pt x="3822" y="4182"/>
                    <a:pt x="4345" y="3934"/>
                    <a:pt x="4730" y="3575"/>
                  </a:cubicBezTo>
                  <a:cubicBezTo>
                    <a:pt x="5148" y="3183"/>
                    <a:pt x="5379" y="2682"/>
                    <a:pt x="5379" y="2164"/>
                  </a:cubicBezTo>
                  <a:cubicBezTo>
                    <a:pt x="5379" y="1580"/>
                    <a:pt x="5095" y="1033"/>
                    <a:pt x="4580" y="624"/>
                  </a:cubicBezTo>
                  <a:cubicBezTo>
                    <a:pt x="4074" y="221"/>
                    <a:pt x="3402" y="1"/>
                    <a:pt x="2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60279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0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5" y="231"/>
                    <a:pt x="335" y="145"/>
                  </a:cubicBezTo>
                  <a:cubicBezTo>
                    <a:pt x="335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6072975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1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60504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1" y="156"/>
                    <a:pt x="91" y="246"/>
                  </a:cubicBezTo>
                  <a:cubicBezTo>
                    <a:pt x="120" y="275"/>
                    <a:pt x="156" y="288"/>
                    <a:pt x="192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912850" y="4702125"/>
              <a:ext cx="164050" cy="162100"/>
            </a:xfrm>
            <a:custGeom>
              <a:avLst/>
              <a:gdLst/>
              <a:ahLst/>
              <a:cxnLst/>
              <a:rect l="l" t="t" r="r" b="b"/>
              <a:pathLst>
                <a:path w="6562" h="6484" extrusionOk="0">
                  <a:moveTo>
                    <a:pt x="974" y="0"/>
                  </a:moveTo>
                  <a:cubicBezTo>
                    <a:pt x="942" y="0"/>
                    <a:pt x="909" y="12"/>
                    <a:pt x="884" y="35"/>
                  </a:cubicBezTo>
                  <a:cubicBezTo>
                    <a:pt x="853" y="64"/>
                    <a:pt x="122" y="742"/>
                    <a:pt x="69" y="1314"/>
                  </a:cubicBezTo>
                  <a:cubicBezTo>
                    <a:pt x="0" y="2068"/>
                    <a:pt x="761" y="3382"/>
                    <a:pt x="1964" y="4585"/>
                  </a:cubicBezTo>
                  <a:cubicBezTo>
                    <a:pt x="3117" y="5736"/>
                    <a:pt x="4370" y="6483"/>
                    <a:pt x="5137" y="6483"/>
                  </a:cubicBezTo>
                  <a:cubicBezTo>
                    <a:pt x="5171" y="6483"/>
                    <a:pt x="5203" y="6482"/>
                    <a:pt x="5236" y="6479"/>
                  </a:cubicBezTo>
                  <a:cubicBezTo>
                    <a:pt x="5808" y="6427"/>
                    <a:pt x="6486" y="5696"/>
                    <a:pt x="6514" y="5665"/>
                  </a:cubicBezTo>
                  <a:cubicBezTo>
                    <a:pt x="6559" y="5617"/>
                    <a:pt x="6562" y="5544"/>
                    <a:pt x="6521" y="5491"/>
                  </a:cubicBezTo>
                  <a:cubicBezTo>
                    <a:pt x="6295" y="5209"/>
                    <a:pt x="6054" y="4937"/>
                    <a:pt x="5798" y="4680"/>
                  </a:cubicBezTo>
                  <a:cubicBezTo>
                    <a:pt x="5541" y="4424"/>
                    <a:pt x="5269" y="4183"/>
                    <a:pt x="4987" y="3957"/>
                  </a:cubicBezTo>
                  <a:cubicBezTo>
                    <a:pt x="4962" y="3937"/>
                    <a:pt x="4932" y="3927"/>
                    <a:pt x="4903" y="3927"/>
                  </a:cubicBezTo>
                  <a:cubicBezTo>
                    <a:pt x="4868" y="3927"/>
                    <a:pt x="4834" y="3941"/>
                    <a:pt x="4809" y="3966"/>
                  </a:cubicBezTo>
                  <a:lnTo>
                    <a:pt x="4300" y="4475"/>
                  </a:lnTo>
                  <a:lnTo>
                    <a:pt x="2648" y="2825"/>
                  </a:lnTo>
                  <a:cubicBezTo>
                    <a:pt x="2621" y="2793"/>
                    <a:pt x="2583" y="2776"/>
                    <a:pt x="2545" y="2776"/>
                  </a:cubicBezTo>
                  <a:cubicBezTo>
                    <a:pt x="2510" y="2776"/>
                    <a:pt x="2476" y="2789"/>
                    <a:pt x="2450" y="2815"/>
                  </a:cubicBezTo>
                  <a:cubicBezTo>
                    <a:pt x="2395" y="2872"/>
                    <a:pt x="2399" y="2963"/>
                    <a:pt x="2458" y="3013"/>
                  </a:cubicBezTo>
                  <a:lnTo>
                    <a:pt x="4204" y="4760"/>
                  </a:lnTo>
                  <a:cubicBezTo>
                    <a:pt x="4231" y="4787"/>
                    <a:pt x="4265" y="4800"/>
                    <a:pt x="4299" y="4800"/>
                  </a:cubicBezTo>
                  <a:cubicBezTo>
                    <a:pt x="4334" y="4800"/>
                    <a:pt x="4368" y="4787"/>
                    <a:pt x="4394" y="4760"/>
                  </a:cubicBezTo>
                  <a:lnTo>
                    <a:pt x="4913" y="4242"/>
                  </a:lnTo>
                  <a:cubicBezTo>
                    <a:pt x="5055" y="4359"/>
                    <a:pt x="5339" y="4600"/>
                    <a:pt x="5608" y="4869"/>
                  </a:cubicBezTo>
                  <a:cubicBezTo>
                    <a:pt x="5878" y="5139"/>
                    <a:pt x="6120" y="5425"/>
                    <a:pt x="6237" y="5567"/>
                  </a:cubicBezTo>
                  <a:cubicBezTo>
                    <a:pt x="6011" y="5792"/>
                    <a:pt x="5553" y="6182"/>
                    <a:pt x="5210" y="6213"/>
                  </a:cubicBezTo>
                  <a:cubicBezTo>
                    <a:pt x="5184" y="6215"/>
                    <a:pt x="5157" y="6216"/>
                    <a:pt x="5130" y="6216"/>
                  </a:cubicBezTo>
                  <a:cubicBezTo>
                    <a:pt x="4445" y="6216"/>
                    <a:pt x="3241" y="5484"/>
                    <a:pt x="2154" y="4396"/>
                  </a:cubicBezTo>
                  <a:cubicBezTo>
                    <a:pt x="1022" y="3265"/>
                    <a:pt x="275" y="2008"/>
                    <a:pt x="337" y="1340"/>
                  </a:cubicBezTo>
                  <a:cubicBezTo>
                    <a:pt x="368" y="998"/>
                    <a:pt x="758" y="540"/>
                    <a:pt x="983" y="313"/>
                  </a:cubicBezTo>
                  <a:cubicBezTo>
                    <a:pt x="1124" y="430"/>
                    <a:pt x="1411" y="672"/>
                    <a:pt x="1680" y="941"/>
                  </a:cubicBezTo>
                  <a:cubicBezTo>
                    <a:pt x="1951" y="1211"/>
                    <a:pt x="2191" y="1495"/>
                    <a:pt x="2308" y="1637"/>
                  </a:cubicBezTo>
                  <a:lnTo>
                    <a:pt x="1789" y="2156"/>
                  </a:lnTo>
                  <a:cubicBezTo>
                    <a:pt x="1737" y="2208"/>
                    <a:pt x="1737" y="2293"/>
                    <a:pt x="1789" y="2345"/>
                  </a:cubicBezTo>
                  <a:lnTo>
                    <a:pt x="2079" y="2635"/>
                  </a:lnTo>
                  <a:cubicBezTo>
                    <a:pt x="2107" y="2659"/>
                    <a:pt x="2136" y="2669"/>
                    <a:pt x="2165" y="2669"/>
                  </a:cubicBezTo>
                  <a:cubicBezTo>
                    <a:pt x="2267" y="2669"/>
                    <a:pt x="2353" y="2543"/>
                    <a:pt x="2269" y="2445"/>
                  </a:cubicBezTo>
                  <a:lnTo>
                    <a:pt x="2075" y="2251"/>
                  </a:lnTo>
                  <a:lnTo>
                    <a:pt x="2582" y="1742"/>
                  </a:lnTo>
                  <a:cubicBezTo>
                    <a:pt x="2631" y="1694"/>
                    <a:pt x="2635" y="1617"/>
                    <a:pt x="2593" y="1565"/>
                  </a:cubicBezTo>
                  <a:cubicBezTo>
                    <a:pt x="2143" y="994"/>
                    <a:pt x="1628" y="478"/>
                    <a:pt x="1057" y="29"/>
                  </a:cubicBezTo>
                  <a:cubicBezTo>
                    <a:pt x="1033" y="10"/>
                    <a:pt x="1004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ictogramme Qualité Prix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t="15834" r="20513" b="22380"/>
          <a:stretch/>
        </p:blipFill>
        <p:spPr bwMode="auto">
          <a:xfrm>
            <a:off x="6688820" y="3565901"/>
            <a:ext cx="514328" cy="64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oogle Shape;509;p47"/>
          <p:cNvGrpSpPr/>
          <p:nvPr/>
        </p:nvGrpSpPr>
        <p:grpSpPr>
          <a:xfrm>
            <a:off x="2204344" y="3853344"/>
            <a:ext cx="434188" cy="318605"/>
            <a:chOff x="1872000" y="1400400"/>
            <a:chExt cx="267275" cy="196125"/>
          </a:xfrm>
        </p:grpSpPr>
        <p:sp>
          <p:nvSpPr>
            <p:cNvPr id="35" name="Google Shape;510;p47"/>
            <p:cNvSpPr/>
            <p:nvPr/>
          </p:nvSpPr>
          <p:spPr>
            <a:xfrm>
              <a:off x="1901275" y="1417125"/>
              <a:ext cx="208725" cy="141750"/>
            </a:xfrm>
            <a:custGeom>
              <a:avLst/>
              <a:gdLst/>
              <a:ahLst/>
              <a:cxnLst/>
              <a:rect l="l" t="t" r="r" b="b"/>
              <a:pathLst>
                <a:path w="8349" h="5670" extrusionOk="0">
                  <a:moveTo>
                    <a:pt x="2668" y="1150"/>
                  </a:moveTo>
                  <a:cubicBezTo>
                    <a:pt x="2859" y="1150"/>
                    <a:pt x="3012" y="1305"/>
                    <a:pt x="3013" y="1496"/>
                  </a:cubicBezTo>
                  <a:lnTo>
                    <a:pt x="3013" y="1830"/>
                  </a:lnTo>
                  <a:cubicBezTo>
                    <a:pt x="3012" y="2114"/>
                    <a:pt x="2783" y="2344"/>
                    <a:pt x="2499" y="2344"/>
                  </a:cubicBezTo>
                  <a:cubicBezTo>
                    <a:pt x="2217" y="2344"/>
                    <a:pt x="1986" y="2114"/>
                    <a:pt x="1986" y="1830"/>
                  </a:cubicBezTo>
                  <a:lnTo>
                    <a:pt x="1988" y="1830"/>
                  </a:lnTo>
                  <a:lnTo>
                    <a:pt x="1988" y="1496"/>
                  </a:lnTo>
                  <a:cubicBezTo>
                    <a:pt x="1988" y="1305"/>
                    <a:pt x="2143" y="1150"/>
                    <a:pt x="2332" y="1150"/>
                  </a:cubicBezTo>
                  <a:close/>
                  <a:moveTo>
                    <a:pt x="6684" y="983"/>
                  </a:moveTo>
                  <a:cubicBezTo>
                    <a:pt x="6783" y="983"/>
                    <a:pt x="6862" y="1063"/>
                    <a:pt x="6862" y="1161"/>
                  </a:cubicBezTo>
                  <a:lnTo>
                    <a:pt x="6862" y="1663"/>
                  </a:lnTo>
                  <a:cubicBezTo>
                    <a:pt x="6862" y="1727"/>
                    <a:pt x="6828" y="1786"/>
                    <a:pt x="6773" y="1817"/>
                  </a:cubicBezTo>
                  <a:cubicBezTo>
                    <a:pt x="6725" y="1844"/>
                    <a:pt x="6695" y="1896"/>
                    <a:pt x="6695" y="1951"/>
                  </a:cubicBezTo>
                  <a:lnTo>
                    <a:pt x="6695" y="2202"/>
                  </a:lnTo>
                  <a:cubicBezTo>
                    <a:pt x="6695" y="2273"/>
                    <a:pt x="6744" y="2335"/>
                    <a:pt x="6814" y="2352"/>
                  </a:cubicBezTo>
                  <a:lnTo>
                    <a:pt x="7228" y="2457"/>
                  </a:lnTo>
                  <a:cubicBezTo>
                    <a:pt x="7308" y="2476"/>
                    <a:pt x="7363" y="2548"/>
                    <a:pt x="7363" y="2630"/>
                  </a:cubicBezTo>
                  <a:lnTo>
                    <a:pt x="7363" y="2677"/>
                  </a:lnTo>
                  <a:lnTo>
                    <a:pt x="5669" y="2677"/>
                  </a:lnTo>
                  <a:lnTo>
                    <a:pt x="5669" y="2630"/>
                  </a:lnTo>
                  <a:cubicBezTo>
                    <a:pt x="5669" y="2548"/>
                    <a:pt x="5725" y="2476"/>
                    <a:pt x="5804" y="2457"/>
                  </a:cubicBezTo>
                  <a:lnTo>
                    <a:pt x="6220" y="2352"/>
                  </a:lnTo>
                  <a:cubicBezTo>
                    <a:pt x="6290" y="2335"/>
                    <a:pt x="6338" y="2273"/>
                    <a:pt x="6338" y="2202"/>
                  </a:cubicBezTo>
                  <a:lnTo>
                    <a:pt x="6338" y="1951"/>
                  </a:lnTo>
                  <a:cubicBezTo>
                    <a:pt x="6338" y="1895"/>
                    <a:pt x="6309" y="1844"/>
                    <a:pt x="6260" y="1817"/>
                  </a:cubicBezTo>
                  <a:lnTo>
                    <a:pt x="6262" y="1817"/>
                  </a:lnTo>
                  <a:cubicBezTo>
                    <a:pt x="6207" y="1786"/>
                    <a:pt x="6172" y="1727"/>
                    <a:pt x="6172" y="1663"/>
                  </a:cubicBezTo>
                  <a:lnTo>
                    <a:pt x="6172" y="1161"/>
                  </a:lnTo>
                  <a:cubicBezTo>
                    <a:pt x="6172" y="1063"/>
                    <a:pt x="6251" y="983"/>
                    <a:pt x="6349" y="983"/>
                  </a:cubicBezTo>
                  <a:close/>
                  <a:moveTo>
                    <a:pt x="8035" y="314"/>
                  </a:moveTo>
                  <a:lnTo>
                    <a:pt x="8035" y="2678"/>
                  </a:lnTo>
                  <a:lnTo>
                    <a:pt x="7678" y="2678"/>
                  </a:lnTo>
                  <a:lnTo>
                    <a:pt x="7678" y="2631"/>
                  </a:lnTo>
                  <a:cubicBezTo>
                    <a:pt x="7678" y="2405"/>
                    <a:pt x="7524" y="2208"/>
                    <a:pt x="7306" y="2155"/>
                  </a:cubicBezTo>
                  <a:lnTo>
                    <a:pt x="7009" y="2081"/>
                  </a:lnTo>
                  <a:lnTo>
                    <a:pt x="7009" y="2031"/>
                  </a:lnTo>
                  <a:cubicBezTo>
                    <a:pt x="7115" y="1938"/>
                    <a:pt x="7176" y="1805"/>
                    <a:pt x="7177" y="1663"/>
                  </a:cubicBezTo>
                  <a:lnTo>
                    <a:pt x="7177" y="1161"/>
                  </a:lnTo>
                  <a:cubicBezTo>
                    <a:pt x="7176" y="891"/>
                    <a:pt x="6956" y="670"/>
                    <a:pt x="6686" y="670"/>
                  </a:cubicBezTo>
                  <a:lnTo>
                    <a:pt x="6351" y="670"/>
                  </a:lnTo>
                  <a:cubicBezTo>
                    <a:pt x="6080" y="670"/>
                    <a:pt x="5859" y="891"/>
                    <a:pt x="5859" y="1161"/>
                  </a:cubicBezTo>
                  <a:lnTo>
                    <a:pt x="5859" y="1663"/>
                  </a:lnTo>
                  <a:cubicBezTo>
                    <a:pt x="5859" y="1805"/>
                    <a:pt x="5921" y="1938"/>
                    <a:pt x="6026" y="2031"/>
                  </a:cubicBezTo>
                  <a:lnTo>
                    <a:pt x="6026" y="2081"/>
                  </a:lnTo>
                  <a:lnTo>
                    <a:pt x="5729" y="2155"/>
                  </a:lnTo>
                  <a:cubicBezTo>
                    <a:pt x="5511" y="2208"/>
                    <a:pt x="5357" y="2405"/>
                    <a:pt x="5357" y="2631"/>
                  </a:cubicBezTo>
                  <a:lnTo>
                    <a:pt x="5357" y="2678"/>
                  </a:lnTo>
                  <a:lnTo>
                    <a:pt x="5000" y="2678"/>
                  </a:lnTo>
                  <a:lnTo>
                    <a:pt x="5000" y="314"/>
                  </a:lnTo>
                  <a:close/>
                  <a:moveTo>
                    <a:pt x="2678" y="2657"/>
                  </a:moveTo>
                  <a:lnTo>
                    <a:pt x="2678" y="2732"/>
                  </a:lnTo>
                  <a:cubicBezTo>
                    <a:pt x="2678" y="2789"/>
                    <a:pt x="2693" y="2845"/>
                    <a:pt x="2721" y="2894"/>
                  </a:cubicBezTo>
                  <a:lnTo>
                    <a:pt x="2509" y="3108"/>
                  </a:lnTo>
                  <a:cubicBezTo>
                    <a:pt x="2506" y="3110"/>
                    <a:pt x="2503" y="3111"/>
                    <a:pt x="2500" y="3111"/>
                  </a:cubicBezTo>
                  <a:cubicBezTo>
                    <a:pt x="2497" y="3111"/>
                    <a:pt x="2495" y="3110"/>
                    <a:pt x="2493" y="3108"/>
                  </a:cubicBezTo>
                  <a:lnTo>
                    <a:pt x="2278" y="2894"/>
                  </a:lnTo>
                  <a:cubicBezTo>
                    <a:pt x="2307" y="2845"/>
                    <a:pt x="2323" y="2789"/>
                    <a:pt x="2323" y="2732"/>
                  </a:cubicBezTo>
                  <a:lnTo>
                    <a:pt x="2323" y="2657"/>
                  </a:lnTo>
                  <a:close/>
                  <a:moveTo>
                    <a:pt x="2987" y="3073"/>
                  </a:moveTo>
                  <a:lnTo>
                    <a:pt x="3295" y="3191"/>
                  </a:lnTo>
                  <a:cubicBezTo>
                    <a:pt x="3427" y="3244"/>
                    <a:pt x="3514" y="3372"/>
                    <a:pt x="3516" y="3514"/>
                  </a:cubicBezTo>
                  <a:lnTo>
                    <a:pt x="3516" y="4509"/>
                  </a:lnTo>
                  <a:cubicBezTo>
                    <a:pt x="3516" y="4607"/>
                    <a:pt x="3435" y="4687"/>
                    <a:pt x="3337" y="4687"/>
                  </a:cubicBezTo>
                  <a:lnTo>
                    <a:pt x="2657" y="4687"/>
                  </a:lnTo>
                  <a:lnTo>
                    <a:pt x="2657" y="4498"/>
                  </a:lnTo>
                  <a:lnTo>
                    <a:pt x="3003" y="4498"/>
                  </a:lnTo>
                  <a:cubicBezTo>
                    <a:pt x="3089" y="4498"/>
                    <a:pt x="3159" y="4428"/>
                    <a:pt x="3159" y="4341"/>
                  </a:cubicBezTo>
                  <a:lnTo>
                    <a:pt x="3159" y="3839"/>
                  </a:lnTo>
                  <a:cubicBezTo>
                    <a:pt x="3156" y="3755"/>
                    <a:pt x="3086" y="3688"/>
                    <a:pt x="3003" y="3688"/>
                  </a:cubicBezTo>
                  <a:cubicBezTo>
                    <a:pt x="2918" y="3688"/>
                    <a:pt x="2848" y="3755"/>
                    <a:pt x="2845" y="3839"/>
                  </a:cubicBezTo>
                  <a:lnTo>
                    <a:pt x="2845" y="4185"/>
                  </a:lnTo>
                  <a:lnTo>
                    <a:pt x="2155" y="4185"/>
                  </a:lnTo>
                  <a:lnTo>
                    <a:pt x="2155" y="3839"/>
                  </a:lnTo>
                  <a:cubicBezTo>
                    <a:pt x="2152" y="3755"/>
                    <a:pt x="2082" y="3688"/>
                    <a:pt x="1998" y="3688"/>
                  </a:cubicBezTo>
                  <a:cubicBezTo>
                    <a:pt x="1914" y="3688"/>
                    <a:pt x="1844" y="3755"/>
                    <a:pt x="1841" y="3839"/>
                  </a:cubicBezTo>
                  <a:lnTo>
                    <a:pt x="1841" y="4341"/>
                  </a:lnTo>
                  <a:cubicBezTo>
                    <a:pt x="1841" y="4428"/>
                    <a:pt x="1911" y="4498"/>
                    <a:pt x="1998" y="4498"/>
                  </a:cubicBezTo>
                  <a:lnTo>
                    <a:pt x="2343" y="4498"/>
                  </a:lnTo>
                  <a:lnTo>
                    <a:pt x="2343" y="4687"/>
                  </a:lnTo>
                  <a:lnTo>
                    <a:pt x="1663" y="4687"/>
                  </a:lnTo>
                  <a:cubicBezTo>
                    <a:pt x="1565" y="4687"/>
                    <a:pt x="1486" y="4606"/>
                    <a:pt x="1486" y="4509"/>
                  </a:cubicBezTo>
                  <a:lnTo>
                    <a:pt x="1486" y="3514"/>
                  </a:lnTo>
                  <a:cubicBezTo>
                    <a:pt x="1486" y="3372"/>
                    <a:pt x="1573" y="3244"/>
                    <a:pt x="1706" y="3191"/>
                  </a:cubicBezTo>
                  <a:lnTo>
                    <a:pt x="2013" y="3073"/>
                  </a:lnTo>
                  <a:lnTo>
                    <a:pt x="2272" y="3330"/>
                  </a:lnTo>
                  <a:cubicBezTo>
                    <a:pt x="2335" y="3393"/>
                    <a:pt x="2418" y="3425"/>
                    <a:pt x="2501" y="3425"/>
                  </a:cubicBezTo>
                  <a:cubicBezTo>
                    <a:pt x="2583" y="3425"/>
                    <a:pt x="2666" y="3393"/>
                    <a:pt x="2729" y="3330"/>
                  </a:cubicBezTo>
                  <a:lnTo>
                    <a:pt x="2987" y="3073"/>
                  </a:lnTo>
                  <a:close/>
                  <a:moveTo>
                    <a:pt x="4687" y="4665"/>
                  </a:moveTo>
                  <a:lnTo>
                    <a:pt x="4687" y="5356"/>
                  </a:lnTo>
                  <a:lnTo>
                    <a:pt x="314" y="5356"/>
                  </a:lnTo>
                  <a:lnTo>
                    <a:pt x="314" y="4665"/>
                  </a:lnTo>
                  <a:lnTo>
                    <a:pt x="1198" y="4665"/>
                  </a:lnTo>
                  <a:cubicBezTo>
                    <a:pt x="1265" y="4864"/>
                    <a:pt x="1452" y="4999"/>
                    <a:pt x="1663" y="5000"/>
                  </a:cubicBezTo>
                  <a:lnTo>
                    <a:pt x="3337" y="5000"/>
                  </a:lnTo>
                  <a:cubicBezTo>
                    <a:pt x="3548" y="4999"/>
                    <a:pt x="3735" y="4864"/>
                    <a:pt x="3802" y="4665"/>
                  </a:cubicBezTo>
                  <a:close/>
                  <a:moveTo>
                    <a:pt x="6684" y="3662"/>
                  </a:moveTo>
                  <a:cubicBezTo>
                    <a:pt x="6783" y="3662"/>
                    <a:pt x="6862" y="3742"/>
                    <a:pt x="6862" y="3840"/>
                  </a:cubicBezTo>
                  <a:lnTo>
                    <a:pt x="6862" y="4342"/>
                  </a:lnTo>
                  <a:cubicBezTo>
                    <a:pt x="6862" y="4405"/>
                    <a:pt x="6827" y="4465"/>
                    <a:pt x="6773" y="4496"/>
                  </a:cubicBezTo>
                  <a:cubicBezTo>
                    <a:pt x="6725" y="4524"/>
                    <a:pt x="6695" y="4575"/>
                    <a:pt x="6695" y="4630"/>
                  </a:cubicBezTo>
                  <a:lnTo>
                    <a:pt x="6695" y="4881"/>
                  </a:lnTo>
                  <a:cubicBezTo>
                    <a:pt x="6695" y="4952"/>
                    <a:pt x="6744" y="5015"/>
                    <a:pt x="6812" y="5033"/>
                  </a:cubicBezTo>
                  <a:lnTo>
                    <a:pt x="7228" y="5136"/>
                  </a:lnTo>
                  <a:cubicBezTo>
                    <a:pt x="7308" y="5156"/>
                    <a:pt x="7363" y="5228"/>
                    <a:pt x="7363" y="5309"/>
                  </a:cubicBezTo>
                  <a:lnTo>
                    <a:pt x="7363" y="5356"/>
                  </a:lnTo>
                  <a:lnTo>
                    <a:pt x="5669" y="5356"/>
                  </a:lnTo>
                  <a:lnTo>
                    <a:pt x="5669" y="5309"/>
                  </a:lnTo>
                  <a:cubicBezTo>
                    <a:pt x="5669" y="5228"/>
                    <a:pt x="5725" y="5156"/>
                    <a:pt x="5804" y="5136"/>
                  </a:cubicBezTo>
                  <a:lnTo>
                    <a:pt x="6220" y="5033"/>
                  </a:lnTo>
                  <a:cubicBezTo>
                    <a:pt x="6290" y="5015"/>
                    <a:pt x="6338" y="4952"/>
                    <a:pt x="6338" y="4881"/>
                  </a:cubicBezTo>
                  <a:lnTo>
                    <a:pt x="6338" y="4630"/>
                  </a:lnTo>
                  <a:cubicBezTo>
                    <a:pt x="6338" y="4575"/>
                    <a:pt x="6309" y="4524"/>
                    <a:pt x="6260" y="4496"/>
                  </a:cubicBezTo>
                  <a:cubicBezTo>
                    <a:pt x="6205" y="4465"/>
                    <a:pt x="6172" y="4405"/>
                    <a:pt x="6172" y="4342"/>
                  </a:cubicBezTo>
                  <a:lnTo>
                    <a:pt x="6172" y="3840"/>
                  </a:lnTo>
                  <a:cubicBezTo>
                    <a:pt x="6172" y="3742"/>
                    <a:pt x="6251" y="3662"/>
                    <a:pt x="6349" y="3662"/>
                  </a:cubicBezTo>
                  <a:close/>
                  <a:moveTo>
                    <a:pt x="8035" y="2992"/>
                  </a:moveTo>
                  <a:lnTo>
                    <a:pt x="8035" y="5356"/>
                  </a:lnTo>
                  <a:lnTo>
                    <a:pt x="7678" y="5356"/>
                  </a:lnTo>
                  <a:lnTo>
                    <a:pt x="7678" y="5309"/>
                  </a:lnTo>
                  <a:cubicBezTo>
                    <a:pt x="7678" y="5084"/>
                    <a:pt x="7524" y="4887"/>
                    <a:pt x="7306" y="4832"/>
                  </a:cubicBezTo>
                  <a:lnTo>
                    <a:pt x="7009" y="4758"/>
                  </a:lnTo>
                  <a:lnTo>
                    <a:pt x="7009" y="4710"/>
                  </a:lnTo>
                  <a:cubicBezTo>
                    <a:pt x="7115" y="4617"/>
                    <a:pt x="7176" y="4482"/>
                    <a:pt x="7177" y="4342"/>
                  </a:cubicBezTo>
                  <a:lnTo>
                    <a:pt x="7177" y="3839"/>
                  </a:lnTo>
                  <a:cubicBezTo>
                    <a:pt x="7176" y="3568"/>
                    <a:pt x="6956" y="3349"/>
                    <a:pt x="6686" y="3349"/>
                  </a:cubicBezTo>
                  <a:lnTo>
                    <a:pt x="6351" y="3349"/>
                  </a:lnTo>
                  <a:cubicBezTo>
                    <a:pt x="6080" y="3349"/>
                    <a:pt x="5859" y="3568"/>
                    <a:pt x="5859" y="3839"/>
                  </a:cubicBezTo>
                  <a:lnTo>
                    <a:pt x="5859" y="4342"/>
                  </a:lnTo>
                  <a:cubicBezTo>
                    <a:pt x="5859" y="4482"/>
                    <a:pt x="5921" y="4617"/>
                    <a:pt x="6026" y="4710"/>
                  </a:cubicBezTo>
                  <a:lnTo>
                    <a:pt x="6026" y="4758"/>
                  </a:lnTo>
                  <a:lnTo>
                    <a:pt x="5729" y="4832"/>
                  </a:lnTo>
                  <a:cubicBezTo>
                    <a:pt x="5511" y="4887"/>
                    <a:pt x="5357" y="5084"/>
                    <a:pt x="5357" y="5309"/>
                  </a:cubicBezTo>
                  <a:lnTo>
                    <a:pt x="5357" y="5356"/>
                  </a:lnTo>
                  <a:lnTo>
                    <a:pt x="5000" y="5356"/>
                  </a:lnTo>
                  <a:lnTo>
                    <a:pt x="5000" y="2992"/>
                  </a:lnTo>
                  <a:close/>
                  <a:moveTo>
                    <a:pt x="8193" y="1"/>
                  </a:moveTo>
                  <a:cubicBezTo>
                    <a:pt x="8192" y="1"/>
                    <a:pt x="8192" y="1"/>
                    <a:pt x="8191" y="1"/>
                  </a:cubicBezTo>
                  <a:lnTo>
                    <a:pt x="1328" y="1"/>
                  </a:lnTo>
                  <a:cubicBezTo>
                    <a:pt x="1242" y="1"/>
                    <a:pt x="1172" y="71"/>
                    <a:pt x="1172" y="157"/>
                  </a:cubicBezTo>
                  <a:cubicBezTo>
                    <a:pt x="1172" y="243"/>
                    <a:pt x="1242" y="313"/>
                    <a:pt x="1328" y="314"/>
                  </a:cubicBezTo>
                  <a:lnTo>
                    <a:pt x="4687" y="314"/>
                  </a:lnTo>
                  <a:lnTo>
                    <a:pt x="4687" y="4353"/>
                  </a:lnTo>
                  <a:lnTo>
                    <a:pt x="3829" y="4353"/>
                  </a:lnTo>
                  <a:lnTo>
                    <a:pt x="3829" y="3514"/>
                  </a:lnTo>
                  <a:cubicBezTo>
                    <a:pt x="3828" y="3242"/>
                    <a:pt x="3661" y="2999"/>
                    <a:pt x="3408" y="2899"/>
                  </a:cubicBezTo>
                  <a:lnTo>
                    <a:pt x="2995" y="2740"/>
                  </a:lnTo>
                  <a:cubicBezTo>
                    <a:pt x="2993" y="2737"/>
                    <a:pt x="2992" y="2735"/>
                    <a:pt x="2992" y="2732"/>
                  </a:cubicBezTo>
                  <a:lnTo>
                    <a:pt x="2992" y="2501"/>
                  </a:lnTo>
                  <a:lnTo>
                    <a:pt x="2992" y="2495"/>
                  </a:lnTo>
                  <a:cubicBezTo>
                    <a:pt x="3202" y="2339"/>
                    <a:pt x="3327" y="2093"/>
                    <a:pt x="3327" y="1830"/>
                  </a:cubicBezTo>
                  <a:lnTo>
                    <a:pt x="3327" y="1496"/>
                  </a:lnTo>
                  <a:cubicBezTo>
                    <a:pt x="3326" y="1133"/>
                    <a:pt x="3032" y="838"/>
                    <a:pt x="2668" y="838"/>
                  </a:cubicBezTo>
                  <a:lnTo>
                    <a:pt x="2334" y="838"/>
                  </a:lnTo>
                  <a:cubicBezTo>
                    <a:pt x="1970" y="838"/>
                    <a:pt x="1675" y="1133"/>
                    <a:pt x="1675" y="1496"/>
                  </a:cubicBezTo>
                  <a:lnTo>
                    <a:pt x="1675" y="1830"/>
                  </a:lnTo>
                  <a:cubicBezTo>
                    <a:pt x="1674" y="2093"/>
                    <a:pt x="1799" y="2339"/>
                    <a:pt x="2009" y="2494"/>
                  </a:cubicBezTo>
                  <a:lnTo>
                    <a:pt x="2009" y="2501"/>
                  </a:lnTo>
                  <a:lnTo>
                    <a:pt x="2009" y="2731"/>
                  </a:lnTo>
                  <a:cubicBezTo>
                    <a:pt x="2009" y="2735"/>
                    <a:pt x="2008" y="2737"/>
                    <a:pt x="2007" y="2739"/>
                  </a:cubicBezTo>
                  <a:lnTo>
                    <a:pt x="1593" y="2899"/>
                  </a:lnTo>
                  <a:cubicBezTo>
                    <a:pt x="1340" y="2999"/>
                    <a:pt x="1175" y="3242"/>
                    <a:pt x="1173" y="3513"/>
                  </a:cubicBezTo>
                  <a:lnTo>
                    <a:pt x="1173" y="4351"/>
                  </a:lnTo>
                  <a:lnTo>
                    <a:pt x="314" y="4351"/>
                  </a:lnTo>
                  <a:lnTo>
                    <a:pt x="314" y="313"/>
                  </a:lnTo>
                  <a:lnTo>
                    <a:pt x="660" y="313"/>
                  </a:lnTo>
                  <a:cubicBezTo>
                    <a:pt x="747" y="313"/>
                    <a:pt x="817" y="243"/>
                    <a:pt x="817" y="157"/>
                  </a:cubicBezTo>
                  <a:cubicBezTo>
                    <a:pt x="817" y="71"/>
                    <a:pt x="747" y="1"/>
                    <a:pt x="660" y="1"/>
                  </a:cubicBezTo>
                  <a:lnTo>
                    <a:pt x="158" y="1"/>
                  </a:lnTo>
                  <a:cubicBezTo>
                    <a:pt x="72" y="1"/>
                    <a:pt x="1" y="71"/>
                    <a:pt x="1" y="157"/>
                  </a:cubicBezTo>
                  <a:lnTo>
                    <a:pt x="1" y="5512"/>
                  </a:lnTo>
                  <a:cubicBezTo>
                    <a:pt x="2" y="5599"/>
                    <a:pt x="72" y="5669"/>
                    <a:pt x="158" y="5669"/>
                  </a:cubicBezTo>
                  <a:lnTo>
                    <a:pt x="8192" y="5669"/>
                  </a:lnTo>
                  <a:cubicBezTo>
                    <a:pt x="8278" y="5669"/>
                    <a:pt x="8348" y="5599"/>
                    <a:pt x="8348" y="5512"/>
                  </a:cubicBezTo>
                  <a:lnTo>
                    <a:pt x="8348" y="157"/>
                  </a:lnTo>
                  <a:cubicBezTo>
                    <a:pt x="8348" y="72"/>
                    <a:pt x="8280" y="1"/>
                    <a:pt x="8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11;p47"/>
            <p:cNvSpPr/>
            <p:nvPr/>
          </p:nvSpPr>
          <p:spPr>
            <a:xfrm>
              <a:off x="1872000" y="1400400"/>
              <a:ext cx="267275" cy="196125"/>
            </a:xfrm>
            <a:custGeom>
              <a:avLst/>
              <a:gdLst/>
              <a:ahLst/>
              <a:cxnLst/>
              <a:rect l="l" t="t" r="r" b="b"/>
              <a:pathLst>
                <a:path w="10691" h="7845" extrusionOk="0">
                  <a:moveTo>
                    <a:pt x="9697" y="313"/>
                  </a:moveTo>
                  <a:cubicBezTo>
                    <a:pt x="9795" y="313"/>
                    <a:pt x="9875" y="392"/>
                    <a:pt x="9875" y="492"/>
                  </a:cubicBezTo>
                  <a:lnTo>
                    <a:pt x="9875" y="6695"/>
                  </a:lnTo>
                  <a:lnTo>
                    <a:pt x="9529" y="6695"/>
                  </a:lnTo>
                  <a:cubicBezTo>
                    <a:pt x="9444" y="6698"/>
                    <a:pt x="9378" y="6766"/>
                    <a:pt x="9378" y="6851"/>
                  </a:cubicBezTo>
                  <a:cubicBezTo>
                    <a:pt x="9378" y="6936"/>
                    <a:pt x="9444" y="7005"/>
                    <a:pt x="9529" y="7007"/>
                  </a:cubicBezTo>
                  <a:lnTo>
                    <a:pt x="10366" y="7007"/>
                  </a:lnTo>
                  <a:cubicBezTo>
                    <a:pt x="10371" y="7007"/>
                    <a:pt x="10377" y="7013"/>
                    <a:pt x="10377" y="7018"/>
                  </a:cubicBezTo>
                  <a:lnTo>
                    <a:pt x="10377" y="7353"/>
                  </a:lnTo>
                  <a:cubicBezTo>
                    <a:pt x="10377" y="7452"/>
                    <a:pt x="10297" y="7531"/>
                    <a:pt x="10199" y="7531"/>
                  </a:cubicBezTo>
                  <a:lnTo>
                    <a:pt x="492" y="7531"/>
                  </a:lnTo>
                  <a:cubicBezTo>
                    <a:pt x="392" y="7531"/>
                    <a:pt x="313" y="7452"/>
                    <a:pt x="313" y="7353"/>
                  </a:cubicBezTo>
                  <a:lnTo>
                    <a:pt x="313" y="7018"/>
                  </a:lnTo>
                  <a:cubicBezTo>
                    <a:pt x="313" y="7013"/>
                    <a:pt x="318" y="7007"/>
                    <a:pt x="324" y="7007"/>
                  </a:cubicBezTo>
                  <a:lnTo>
                    <a:pt x="8860" y="7007"/>
                  </a:lnTo>
                  <a:cubicBezTo>
                    <a:pt x="8944" y="7005"/>
                    <a:pt x="9012" y="6936"/>
                    <a:pt x="9012" y="6851"/>
                  </a:cubicBezTo>
                  <a:cubicBezTo>
                    <a:pt x="9012" y="6766"/>
                    <a:pt x="8944" y="6698"/>
                    <a:pt x="8860" y="6695"/>
                  </a:cubicBezTo>
                  <a:lnTo>
                    <a:pt x="815" y="6695"/>
                  </a:lnTo>
                  <a:lnTo>
                    <a:pt x="815" y="492"/>
                  </a:lnTo>
                  <a:cubicBezTo>
                    <a:pt x="815" y="392"/>
                    <a:pt x="894" y="313"/>
                    <a:pt x="994" y="313"/>
                  </a:cubicBezTo>
                  <a:close/>
                  <a:moveTo>
                    <a:pt x="994" y="1"/>
                  </a:moveTo>
                  <a:cubicBezTo>
                    <a:pt x="722" y="1"/>
                    <a:pt x="503" y="220"/>
                    <a:pt x="503" y="492"/>
                  </a:cubicBezTo>
                  <a:lnTo>
                    <a:pt x="503" y="6695"/>
                  </a:lnTo>
                  <a:lnTo>
                    <a:pt x="324" y="6695"/>
                  </a:lnTo>
                  <a:cubicBezTo>
                    <a:pt x="145" y="6695"/>
                    <a:pt x="1" y="6839"/>
                    <a:pt x="1" y="7018"/>
                  </a:cubicBezTo>
                  <a:lnTo>
                    <a:pt x="1" y="7353"/>
                  </a:lnTo>
                  <a:cubicBezTo>
                    <a:pt x="1" y="7624"/>
                    <a:pt x="220" y="7845"/>
                    <a:pt x="492" y="7845"/>
                  </a:cubicBezTo>
                  <a:lnTo>
                    <a:pt x="10199" y="7845"/>
                  </a:lnTo>
                  <a:cubicBezTo>
                    <a:pt x="10470" y="7845"/>
                    <a:pt x="10689" y="7624"/>
                    <a:pt x="10690" y="7353"/>
                  </a:cubicBezTo>
                  <a:lnTo>
                    <a:pt x="10690" y="7018"/>
                  </a:lnTo>
                  <a:cubicBezTo>
                    <a:pt x="10689" y="6839"/>
                    <a:pt x="10545" y="6695"/>
                    <a:pt x="10366" y="6695"/>
                  </a:cubicBezTo>
                  <a:lnTo>
                    <a:pt x="10188" y="6695"/>
                  </a:lnTo>
                  <a:lnTo>
                    <a:pt x="10188" y="492"/>
                  </a:lnTo>
                  <a:cubicBezTo>
                    <a:pt x="10187" y="220"/>
                    <a:pt x="9967" y="1"/>
                    <a:pt x="9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icto_seuls-08 - Cyclo Nord Sud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05" y="1965585"/>
            <a:ext cx="831762" cy="6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Optimisation du modèle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6"/>
                </a:solidFill>
              </a:rPr>
              <a:t>Etapes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Exploration des données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Elaboration du modèle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Explicabilité du modèle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Présentation du </a:t>
            </a:r>
            <a:r>
              <a:rPr lang="fr-FR" dirty="0" err="1"/>
              <a:t>dashboard</a:t>
            </a:r>
            <a:endParaRPr lang="fr-FR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5015574" y="3781526"/>
            <a:ext cx="11406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Déploiement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265681" y="2123400"/>
            <a:ext cx="303946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Merci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Exploration des données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>
            <a:spLocks noGrp="1"/>
          </p:cNvSpPr>
          <p:nvPr>
            <p:ph type="ctrTitle"/>
          </p:nvPr>
        </p:nvSpPr>
        <p:spPr>
          <a:xfrm>
            <a:off x="0" y="104360"/>
            <a:ext cx="273630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3600" dirty="0">
                <a:solidFill>
                  <a:schemeClr val="accent6"/>
                </a:solidFill>
              </a:rPr>
              <a:t>Constitution du dataframe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5</a:t>
            </a:r>
            <a:endParaRPr sz="1400" dirty="0"/>
          </a:p>
        </p:txBody>
      </p:sp>
      <p:sp>
        <p:nvSpPr>
          <p:cNvPr id="681" name="Google Shape;681;p54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algn="r"/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Filtre sur lignes non remplies (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49920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 lignes </a:t>
            </a:r>
            <a:r>
              <a:rPr lang="fr-FR" sz="1000" dirty="0">
                <a:latin typeface="Open Sans Light"/>
                <a:ea typeface="Open Sans Light"/>
                <a:cs typeface="Open Sans Light"/>
              </a:rPr>
              <a:t>et 81 colonnes)</a:t>
            </a:r>
            <a:endParaRPr lang="fr-FR" sz="10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4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3</a:t>
            </a:r>
            <a:endParaRPr sz="1400" dirty="0"/>
          </a:p>
        </p:txBody>
      </p:sp>
      <p:sp>
        <p:nvSpPr>
          <p:cNvPr id="683" name="Google Shape;683;p54"/>
          <p:cNvSpPr txBox="1"/>
          <p:nvPr/>
        </p:nvSpPr>
        <p:spPr>
          <a:xfrm>
            <a:off x="1622672" y="2647976"/>
            <a:ext cx="1497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Aggrégation des données (</a:t>
            </a:r>
            <a:r>
              <a:rPr lang="es" sz="1000" b="1" dirty="0" smtClean="0">
                <a:latin typeface="Open Sans Light"/>
                <a:ea typeface="Open Sans Light"/>
                <a:cs typeface="Open Sans Light"/>
                <a:sym typeface="Open Sans Light"/>
              </a:rPr>
              <a:t>somme/min/fréquence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1</a:t>
            </a:r>
            <a:endParaRPr sz="1400" dirty="0"/>
          </a:p>
        </p:txBody>
      </p:sp>
      <p:sp>
        <p:nvSpPr>
          <p:cNvPr id="685" name="Google Shape;685;p54"/>
          <p:cNvSpPr txBox="1"/>
          <p:nvPr/>
        </p:nvSpPr>
        <p:spPr>
          <a:xfrm>
            <a:off x="2379700" y="1128835"/>
            <a:ext cx="1497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Sélection de </a:t>
            </a:r>
            <a:r>
              <a:rPr lang="es" sz="1000" b="1" dirty="0" smtClean="0"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 dataframes sur 10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4"/>
          <p:cNvSpPr txBox="1">
            <a:spLocks noGrp="1"/>
          </p:cNvSpPr>
          <p:nvPr>
            <p:ph type="ctrTitle" idx="4294967295"/>
          </p:nvPr>
        </p:nvSpPr>
        <p:spPr>
          <a:xfrm flipH="1">
            <a:off x="5724128" y="1582838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2</a:t>
            </a:r>
            <a:endParaRPr sz="1400" dirty="0"/>
          </a:p>
        </p:txBody>
      </p:sp>
      <p:sp>
        <p:nvSpPr>
          <p:cNvPr id="687" name="Google Shape;687;p54"/>
          <p:cNvSpPr txBox="1"/>
          <p:nvPr/>
        </p:nvSpPr>
        <p:spPr>
          <a:xfrm>
            <a:off x="5800328" y="1863734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r>
              <a:rPr lang="fr-FR" sz="1000" dirty="0">
                <a:latin typeface="Open Sans Light"/>
                <a:ea typeface="Open Sans Light"/>
                <a:cs typeface="Open Sans Light"/>
              </a:rPr>
              <a:t>Suppression des variables 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dont le taux de remplissage &lt; 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68</a:t>
            </a:r>
            <a:r>
              <a:rPr lang="fr-FR" sz="1000" dirty="0" smtClean="0">
                <a:latin typeface="Open Sans Light"/>
                <a:ea typeface="Open Sans Light"/>
                <a:cs typeface="Open Sans Light"/>
              </a:rPr>
              <a:t>%</a:t>
            </a:r>
            <a:endParaRPr lang="fr-FR" sz="10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Etape</a:t>
            </a:r>
            <a:r>
              <a:rPr lang="es" sz="1400" dirty="0" smtClean="0"/>
              <a:t> </a:t>
            </a:r>
            <a:r>
              <a:rPr lang="es" sz="1400" dirty="0"/>
              <a:t>4</a:t>
            </a:r>
            <a:endParaRPr sz="1400" dirty="0"/>
          </a:p>
        </p:txBody>
      </p:sp>
      <p:sp>
        <p:nvSpPr>
          <p:cNvPr id="689" name="Google Shape;689;p54"/>
          <p:cNvSpPr txBox="1"/>
          <p:nvPr/>
        </p:nvSpPr>
        <p:spPr>
          <a:xfrm>
            <a:off x="6498754" y="3346896"/>
            <a:ext cx="149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lvl="0"/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Concaténation 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356070</a:t>
            </a:r>
            <a:r>
              <a:rPr lang="fr-FR" sz="1000" dirty="0">
                <a:latin typeface="Open Sans Light"/>
                <a:ea typeface="Open Sans Light"/>
                <a:cs typeface="Open Sans Light"/>
              </a:rPr>
              <a:t> lignes et 81 colonnes)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62450" y="405560"/>
            <a:ext cx="160784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application train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, </a:t>
            </a:r>
          </a:p>
          <a:p>
            <a:r>
              <a:rPr lang="fr-FR" sz="1000" b="1" dirty="0">
                <a:latin typeface="Open Sans Light"/>
                <a:ea typeface="Open Sans Light"/>
                <a:cs typeface="Open Sans Light"/>
              </a:rPr>
              <a:t>bureau, </a:t>
            </a:r>
          </a:p>
          <a:p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credit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</a:t>
            </a:r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card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balance</a:t>
            </a:r>
            <a:r>
              <a:rPr lang="fr-FR" sz="1000" b="1" dirty="0">
                <a:latin typeface="Open Sans Light"/>
                <a:ea typeface="Open Sans Light"/>
                <a:cs typeface="Open Sans Light"/>
              </a:rPr>
              <a:t>, </a:t>
            </a:r>
          </a:p>
          <a:p>
            <a:r>
              <a:rPr lang="fr-FR" sz="1000" b="1" dirty="0" err="1" smtClean="0">
                <a:latin typeface="Open Sans Light"/>
                <a:ea typeface="Open Sans Light"/>
                <a:cs typeface="Open Sans Light"/>
              </a:rPr>
              <a:t>previous</a:t>
            </a:r>
            <a:r>
              <a:rPr lang="fr-FR" sz="1000" b="1" dirty="0" smtClean="0">
                <a:latin typeface="Open Sans Light"/>
                <a:ea typeface="Open Sans Light"/>
                <a:cs typeface="Open Sans Light"/>
              </a:rPr>
              <a:t> application</a:t>
            </a:r>
            <a:endParaRPr lang="fr-FR" sz="1100" b="1" i="1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63638"/>
            <a:ext cx="9143999" cy="335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Non pertinence du filtre par valeurs manquantes par variables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9144000" cy="360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>
                <a:solidFill>
                  <a:schemeClr val="accent6"/>
                </a:solidFill>
              </a:rPr>
              <a:t>Sélection des variables dont la variance est supérieure à 0.1</a:t>
            </a:r>
          </a:p>
        </p:txBody>
      </p:sp>
    </p:spTree>
    <p:extLst>
      <p:ext uri="{BB962C8B-B14F-4D97-AF65-F5344CB8AC3E}">
        <p14:creationId xmlns:p14="http://schemas.microsoft.com/office/powerpoint/2010/main" val="1249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flipH="1">
            <a:off x="5148064" y="1707654"/>
            <a:ext cx="3744416" cy="2929312"/>
          </a:xfrm>
        </p:spPr>
        <p:txBody>
          <a:bodyPr/>
          <a:lstStyle/>
          <a:p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INCOME TOTAL,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CREDIT,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CREDIT SUM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DAYS EMPLOYED,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DAYS BIRTH,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DOCUMENT 8'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GOODS PRICE,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AMT ANNUITY,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WORK PHONE,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PHONE, </a:t>
            </a:r>
            <a:b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fr-FR" sz="1800" dirty="0" smtClean="0">
                <a:solidFill>
                  <a:schemeClr val="accent6">
                    <a:lumMod val="75000"/>
                  </a:schemeClr>
                </a:solidFill>
              </a:rPr>
              <a:t>FLAG DOCUMENT 3</a:t>
            </a:r>
            <a:endParaRPr lang="fr-FR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Google Shape;674;p54"/>
          <p:cNvSpPr txBox="1">
            <a:spLocks/>
          </p:cNvSpPr>
          <p:nvPr/>
        </p:nvSpPr>
        <p:spPr>
          <a:xfrm>
            <a:off x="229394" y="123478"/>
            <a:ext cx="835292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FR" dirty="0" smtClean="0">
                <a:solidFill>
                  <a:schemeClr val="accent6"/>
                </a:solidFill>
              </a:rPr>
              <a:t>Etude de la corrélation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1" y="2440484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DM Serif Display" panose="020B0604020202020204" charset="0"/>
              </a:rPr>
              <a:t>&gt; Sélection de </a:t>
            </a:r>
            <a:r>
              <a:rPr lang="fr-FR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DM Serif Display" panose="020B0604020202020204" charset="0"/>
              </a:rPr>
              <a:t>11 variables </a:t>
            </a:r>
            <a:r>
              <a:rPr lang="fr-FR" dirty="0" smtClean="0">
                <a:latin typeface="DM Serif Display" panose="020B0604020202020204" charset="0"/>
              </a:rPr>
              <a:t>dont la corrélation est supérieure à </a:t>
            </a:r>
            <a:r>
              <a:rPr lang="fr-FR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 panose="020B0604020202020204" charset="0"/>
              </a:rPr>
              <a:t>0,3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  <a:latin typeface="DM Serif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lvl="0"/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INCOME TOTAL,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CREDIT,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DAYS EMPLOYED,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DAYS BIRTH,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DOCUMENT 8'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GOODS PRICE,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AMT ANNUITY,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WORK PHONE,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PHONE, </a:t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FLAG DOCUMENT 3</a:t>
            </a:r>
            <a:endParaRPr lang="en-US" sz="1100" dirty="0"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251520" y="267494"/>
            <a:ext cx="66967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6"/>
                </a:solidFill>
              </a:rPr>
              <a:t>Filtre final sur les variables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1907704" y="1707654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Choix de </a:t>
            </a:r>
            <a:r>
              <a:rPr lang="e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10 variables 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Via SelectKBest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389</Words>
  <Application>Microsoft Office PowerPoint</Application>
  <PresentationFormat>Affichage à l'écran (16:9)</PresentationFormat>
  <Paragraphs>131</Paragraphs>
  <Slides>30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Trebuchet MS</vt:lpstr>
      <vt:lpstr>DM Serif Display</vt:lpstr>
      <vt:lpstr>Open Sans Light</vt:lpstr>
      <vt:lpstr>Fira Sans Extra Condensed Medium</vt:lpstr>
      <vt:lpstr>Wingdings 3</vt:lpstr>
      <vt:lpstr>Invesment Business Plan by Slidego</vt:lpstr>
      <vt:lpstr>Implémentation d’un modèle de scoring</vt:lpstr>
      <vt:lpstr>Projet</vt:lpstr>
      <vt:lpstr>Optimisation du modèle</vt:lpstr>
      <vt:lpstr>Exploration des données</vt:lpstr>
      <vt:lpstr>Constitution du dataframe</vt:lpstr>
      <vt:lpstr>Présentation PowerPoint</vt:lpstr>
      <vt:lpstr>Présentation PowerPoint</vt:lpstr>
      <vt:lpstr>AMT INCOME TOTAL,  AMT CREDIT,  AMT CREDIT SUM DAYS EMPLOYED,  DAYS BIRTH,  FLAG DOCUMENT 8' AMT GOODS PRICE,  AMT ANNUITY,  FLAG WORK PHONE,  FLAG PHONE,  FLAG DOCUMENT 3</vt:lpstr>
      <vt:lpstr>Filtre final sur les variables</vt:lpstr>
      <vt:lpstr>['AMT CREDIT',  'AMT GOODS PRICE',  'AMT INCOME TOTAL']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Elaboration du modèle</vt:lpstr>
      <vt:lpstr>Présentation PowerPoint</vt:lpstr>
      <vt:lpstr>Présentation PowerPoint</vt:lpstr>
      <vt:lpstr>Présentation PowerPoint</vt:lpstr>
      <vt:lpstr>Comparaison des 4 modèles de scoring  </vt:lpstr>
      <vt:lpstr>Optimisation du modèle</vt:lpstr>
      <vt:lpstr>GridSearchCV</vt:lpstr>
      <vt:lpstr>Explicabilité du modèle</vt:lpstr>
      <vt:lpstr>Shap tree explainer vs lime explainer</vt:lpstr>
      <vt:lpstr>Présentation du dashboard</vt:lpstr>
      <vt:lpstr>Déploiement</vt:lpstr>
      <vt:lpstr>Méthodologie  </vt:lpstr>
      <vt:lpstr>Limites  </vt:lpstr>
      <vt:lpstr>Merci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cp:lastModifiedBy>user</cp:lastModifiedBy>
  <cp:revision>29</cp:revision>
  <dcterms:modified xsi:type="dcterms:W3CDTF">2021-12-04T22:39:20Z</dcterms:modified>
</cp:coreProperties>
</file>